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6" r:id="rId5"/>
    <p:sldId id="334" r:id="rId6"/>
    <p:sldId id="331" r:id="rId7"/>
    <p:sldId id="309" r:id="rId8"/>
    <p:sldId id="310" r:id="rId9"/>
    <p:sldId id="335" r:id="rId10"/>
    <p:sldId id="312" r:id="rId11"/>
    <p:sldId id="314" r:id="rId12"/>
    <p:sldId id="336" r:id="rId13"/>
    <p:sldId id="320" r:id="rId14"/>
    <p:sldId id="316" r:id="rId15"/>
    <p:sldId id="323" r:id="rId16"/>
    <p:sldId id="322" r:id="rId17"/>
    <p:sldId id="319" r:id="rId18"/>
    <p:sldId id="333" r:id="rId19"/>
    <p:sldId id="329" r:id="rId20"/>
    <p:sldId id="260" r:id="rId21"/>
    <p:sldId id="327" r:id="rId22"/>
    <p:sldId id="325" r:id="rId23"/>
    <p:sldId id="326" r:id="rId24"/>
    <p:sldId id="328" r:id="rId25"/>
    <p:sldId id="321" r:id="rId26"/>
    <p:sldId id="324" r:id="rId27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FF"/>
    <a:srgbClr val="00549B"/>
    <a:srgbClr val="BF5B09"/>
    <a:srgbClr val="EF720B"/>
    <a:srgbClr val="F582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8E21FE-F0D4-4AC3-BE73-1EC3D0170C3A}" v="87" dt="2023-08-31T11:17:01.2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55" autoAdjust="0"/>
    <p:restoredTop sz="81695" autoAdjust="0"/>
  </p:normalViewPr>
  <p:slideViewPr>
    <p:cSldViewPr snapToGrid="0" snapToObjects="1">
      <p:cViewPr varScale="1">
        <p:scale>
          <a:sx n="74" d="100"/>
          <a:sy n="74" d="100"/>
        </p:scale>
        <p:origin x="840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nneth Lee" userId="afdf3af26c9559ba" providerId="LiveId" clId="{9D8E21FE-F0D4-4AC3-BE73-1EC3D0170C3A}"/>
    <pc:docChg chg="undo custSel delSld modSld">
      <pc:chgData name="Kenneth Lee" userId="afdf3af26c9559ba" providerId="LiveId" clId="{9D8E21FE-F0D4-4AC3-BE73-1EC3D0170C3A}" dt="2023-09-03T21:42:51.076" v="423" actId="313"/>
      <pc:docMkLst>
        <pc:docMk/>
      </pc:docMkLst>
      <pc:sldChg chg="modNotesTx">
        <pc:chgData name="Kenneth Lee" userId="afdf3af26c9559ba" providerId="LiveId" clId="{9D8E21FE-F0D4-4AC3-BE73-1EC3D0170C3A}" dt="2023-08-31T05:11:02.790" v="3" actId="20577"/>
        <pc:sldMkLst>
          <pc:docMk/>
          <pc:sldMk cId="3913039891" sldId="256"/>
        </pc:sldMkLst>
      </pc:sldChg>
      <pc:sldChg chg="modSp mod">
        <pc:chgData name="Kenneth Lee" userId="afdf3af26c9559ba" providerId="LiveId" clId="{9D8E21FE-F0D4-4AC3-BE73-1EC3D0170C3A}" dt="2023-08-31T11:18:48.689" v="260" actId="404"/>
        <pc:sldMkLst>
          <pc:docMk/>
          <pc:sldMk cId="514316654" sldId="260"/>
        </pc:sldMkLst>
        <pc:spChg chg="mod">
          <ac:chgData name="Kenneth Lee" userId="afdf3af26c9559ba" providerId="LiveId" clId="{9D8E21FE-F0D4-4AC3-BE73-1EC3D0170C3A}" dt="2023-08-31T11:18:48.689" v="260" actId="404"/>
          <ac:spMkLst>
            <pc:docMk/>
            <pc:sldMk cId="514316654" sldId="260"/>
            <ac:spMk id="12" creationId="{C0863D78-CC97-664B-A0F1-BB13559960F2}"/>
          </ac:spMkLst>
        </pc:spChg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36013290" sldId="266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2151843609" sldId="268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921195203" sldId="269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3821808930" sldId="270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3368987481" sldId="271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2420809384" sldId="283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978720347" sldId="289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3542576393" sldId="291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1245182184" sldId="292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2140963612" sldId="293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2718931404" sldId="295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1404685344" sldId="296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1754030001" sldId="297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3355366718" sldId="300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514394230" sldId="301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3524108727" sldId="302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3921118685" sldId="303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304698010" sldId="304"/>
        </pc:sldMkLst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2257099236" sldId="305"/>
        </pc:sldMkLst>
      </pc:sldChg>
      <pc:sldChg chg="modNotesTx">
        <pc:chgData name="Kenneth Lee" userId="afdf3af26c9559ba" providerId="LiveId" clId="{9D8E21FE-F0D4-4AC3-BE73-1EC3D0170C3A}" dt="2023-09-03T21:37:43.885" v="376" actId="313"/>
        <pc:sldMkLst>
          <pc:docMk/>
          <pc:sldMk cId="1648176062" sldId="309"/>
        </pc:sldMkLst>
      </pc:sldChg>
      <pc:sldChg chg="modSp mod">
        <pc:chgData name="Kenneth Lee" userId="afdf3af26c9559ba" providerId="LiveId" clId="{9D8E21FE-F0D4-4AC3-BE73-1EC3D0170C3A}" dt="2023-08-31T11:13:14.244" v="239" actId="20577"/>
        <pc:sldMkLst>
          <pc:docMk/>
          <pc:sldMk cId="3186354716" sldId="310"/>
        </pc:sldMkLst>
        <pc:spChg chg="mod">
          <ac:chgData name="Kenneth Lee" userId="afdf3af26c9559ba" providerId="LiveId" clId="{9D8E21FE-F0D4-4AC3-BE73-1EC3D0170C3A}" dt="2023-08-31T11:13:14.244" v="239" actId="20577"/>
          <ac:spMkLst>
            <pc:docMk/>
            <pc:sldMk cId="3186354716" sldId="310"/>
            <ac:spMk id="11" creationId="{F8C0E602-BC7A-3441-94E4-F1C6A03ABEBC}"/>
          </ac:spMkLst>
        </pc:spChg>
      </pc:sldChg>
      <pc:sldChg chg="modNotesTx">
        <pc:chgData name="Kenneth Lee" userId="afdf3af26c9559ba" providerId="LiveId" clId="{9D8E21FE-F0D4-4AC3-BE73-1EC3D0170C3A}" dt="2023-09-03T21:42:51.076" v="423" actId="313"/>
        <pc:sldMkLst>
          <pc:docMk/>
          <pc:sldMk cId="533625841" sldId="312"/>
        </pc:sldMkLst>
      </pc:sldChg>
      <pc:sldChg chg="modSp modAnim">
        <pc:chgData name="Kenneth Lee" userId="afdf3af26c9559ba" providerId="LiveId" clId="{9D8E21FE-F0D4-4AC3-BE73-1EC3D0170C3A}" dt="2023-08-31T11:16:08.351" v="247" actId="313"/>
        <pc:sldMkLst>
          <pc:docMk/>
          <pc:sldMk cId="3389596511" sldId="314"/>
        </pc:sldMkLst>
        <pc:spChg chg="mod">
          <ac:chgData name="Kenneth Lee" userId="afdf3af26c9559ba" providerId="LiveId" clId="{9D8E21FE-F0D4-4AC3-BE73-1EC3D0170C3A}" dt="2023-08-31T11:14:33.114" v="245" actId="313"/>
          <ac:spMkLst>
            <pc:docMk/>
            <pc:sldMk cId="3389596511" sldId="314"/>
            <ac:spMk id="12" creationId="{C0863D78-CC97-664B-A0F1-BB13559960F2}"/>
          </ac:spMkLst>
        </pc:spChg>
      </pc:sldChg>
      <pc:sldChg chg="modSp mod modNotesTx">
        <pc:chgData name="Kenneth Lee" userId="afdf3af26c9559ba" providerId="LiveId" clId="{9D8E21FE-F0D4-4AC3-BE73-1EC3D0170C3A}" dt="2023-08-31T05:27:36.863" v="126" actId="1035"/>
        <pc:sldMkLst>
          <pc:docMk/>
          <pc:sldMk cId="494451492" sldId="316"/>
        </pc:sldMkLst>
        <pc:spChg chg="mod">
          <ac:chgData name="Kenneth Lee" userId="afdf3af26c9559ba" providerId="LiveId" clId="{9D8E21FE-F0D4-4AC3-BE73-1EC3D0170C3A}" dt="2023-08-31T05:27:36.863" v="126" actId="1035"/>
          <ac:spMkLst>
            <pc:docMk/>
            <pc:sldMk cId="494451492" sldId="316"/>
            <ac:spMk id="6" creationId="{91D22FF2-37F6-1ED4-9E2A-2720EFCD78B0}"/>
          </ac:spMkLst>
        </pc:spChg>
      </pc:sldChg>
      <pc:sldChg chg="modSp mod">
        <pc:chgData name="Kenneth Lee" userId="afdf3af26c9559ba" providerId="LiveId" clId="{9D8E21FE-F0D4-4AC3-BE73-1EC3D0170C3A}" dt="2023-08-31T05:20:20.118" v="100" actId="20577"/>
        <pc:sldMkLst>
          <pc:docMk/>
          <pc:sldMk cId="1784294456" sldId="321"/>
        </pc:sldMkLst>
        <pc:spChg chg="mod">
          <ac:chgData name="Kenneth Lee" userId="afdf3af26c9559ba" providerId="LiveId" clId="{9D8E21FE-F0D4-4AC3-BE73-1EC3D0170C3A}" dt="2023-08-31T05:20:20.118" v="100" actId="20577"/>
          <ac:spMkLst>
            <pc:docMk/>
            <pc:sldMk cId="1784294456" sldId="321"/>
            <ac:spMk id="4" creationId="{C3746401-95AC-36F3-8705-C8926A045BBB}"/>
          </ac:spMkLst>
        </pc:spChg>
      </pc:sldChg>
      <pc:sldChg chg="modSp mod modAnim">
        <pc:chgData name="Kenneth Lee" userId="afdf3af26c9559ba" providerId="LiveId" clId="{9D8E21FE-F0D4-4AC3-BE73-1EC3D0170C3A}" dt="2023-08-31T11:17:01.241" v="259"/>
        <pc:sldMkLst>
          <pc:docMk/>
          <pc:sldMk cId="3515789323" sldId="322"/>
        </pc:sldMkLst>
        <pc:spChg chg="mod">
          <ac:chgData name="Kenneth Lee" userId="afdf3af26c9559ba" providerId="LiveId" clId="{9D8E21FE-F0D4-4AC3-BE73-1EC3D0170C3A}" dt="2023-08-31T05:29:14.166" v="141" actId="1036"/>
          <ac:spMkLst>
            <pc:docMk/>
            <pc:sldMk cId="3515789323" sldId="322"/>
            <ac:spMk id="5" creationId="{DDE0F681-4E6C-265F-99B4-92CDE1A76109}"/>
          </ac:spMkLst>
        </pc:spChg>
        <pc:spChg chg="mod">
          <ac:chgData name="Kenneth Lee" userId="afdf3af26c9559ba" providerId="LiveId" clId="{9D8E21FE-F0D4-4AC3-BE73-1EC3D0170C3A}" dt="2023-08-31T05:54:21.576" v="190" actId="207"/>
          <ac:spMkLst>
            <pc:docMk/>
            <pc:sldMk cId="3515789323" sldId="322"/>
            <ac:spMk id="7" creationId="{B2156CD8-83D9-F1DF-9D78-8AA24908609C}"/>
          </ac:spMkLst>
        </pc:spChg>
        <pc:graphicFrameChg chg="mod">
          <ac:chgData name="Kenneth Lee" userId="afdf3af26c9559ba" providerId="LiveId" clId="{9D8E21FE-F0D4-4AC3-BE73-1EC3D0170C3A}" dt="2023-08-31T05:18:35.203" v="26"/>
          <ac:graphicFrameMkLst>
            <pc:docMk/>
            <pc:sldMk cId="3515789323" sldId="322"/>
            <ac:graphicFrameMk id="2" creationId="{72DAA931-DDB0-0864-92A8-1150AC2F861F}"/>
          </ac:graphicFrameMkLst>
        </pc:graphicFrameChg>
        <pc:graphicFrameChg chg="mod">
          <ac:chgData name="Kenneth Lee" userId="afdf3af26c9559ba" providerId="LiveId" clId="{9D8E21FE-F0D4-4AC3-BE73-1EC3D0170C3A}" dt="2023-08-31T05:19:07.153" v="33"/>
          <ac:graphicFrameMkLst>
            <pc:docMk/>
            <pc:sldMk cId="3515789323" sldId="322"/>
            <ac:graphicFrameMk id="3" creationId="{DF51E61F-C5E5-1F2B-67C4-34B81E616445}"/>
          </ac:graphicFrameMkLst>
        </pc:graphicFrameChg>
        <pc:graphicFrameChg chg="mod">
          <ac:chgData name="Kenneth Lee" userId="afdf3af26c9559ba" providerId="LiveId" clId="{9D8E21FE-F0D4-4AC3-BE73-1EC3D0170C3A}" dt="2023-08-31T05:18:30.508" v="25"/>
          <ac:graphicFrameMkLst>
            <pc:docMk/>
            <pc:sldMk cId="3515789323" sldId="322"/>
            <ac:graphicFrameMk id="4" creationId="{A1252BA2-8221-6A43-4DFF-3F65298C8AE2}"/>
          </ac:graphicFrameMkLst>
        </pc:graphicFrameChg>
      </pc:sldChg>
      <pc:sldChg chg="modSp mod">
        <pc:chgData name="Kenneth Lee" userId="afdf3af26c9559ba" providerId="LiveId" clId="{9D8E21FE-F0D4-4AC3-BE73-1EC3D0170C3A}" dt="2023-08-31T05:20:25.104" v="101"/>
        <pc:sldMkLst>
          <pc:docMk/>
          <pc:sldMk cId="107128127" sldId="324"/>
        </pc:sldMkLst>
        <pc:spChg chg="mod">
          <ac:chgData name="Kenneth Lee" userId="afdf3af26c9559ba" providerId="LiveId" clId="{9D8E21FE-F0D4-4AC3-BE73-1EC3D0170C3A}" dt="2023-08-31T05:20:25.104" v="101"/>
          <ac:spMkLst>
            <pc:docMk/>
            <pc:sldMk cId="107128127" sldId="324"/>
            <ac:spMk id="4" creationId="{C3746401-95AC-36F3-8705-C8926A045BBB}"/>
          </ac:spMkLst>
        </pc:spChg>
      </pc:sldChg>
      <pc:sldChg chg="modSp mod">
        <pc:chgData name="Kenneth Lee" userId="afdf3af26c9559ba" providerId="LiveId" clId="{9D8E21FE-F0D4-4AC3-BE73-1EC3D0170C3A}" dt="2023-08-31T05:19:55.641" v="73" actId="20577"/>
        <pc:sldMkLst>
          <pc:docMk/>
          <pc:sldMk cId="1649618192" sldId="326"/>
        </pc:sldMkLst>
        <pc:spChg chg="mod">
          <ac:chgData name="Kenneth Lee" userId="afdf3af26c9559ba" providerId="LiveId" clId="{9D8E21FE-F0D4-4AC3-BE73-1EC3D0170C3A}" dt="2023-08-31T05:19:55.641" v="73" actId="20577"/>
          <ac:spMkLst>
            <pc:docMk/>
            <pc:sldMk cId="1649618192" sldId="326"/>
            <ac:spMk id="11" creationId="{F8C0E602-BC7A-3441-94E4-F1C6A03ABEBC}"/>
          </ac:spMkLst>
        </pc:spChg>
      </pc:sldChg>
      <pc:sldChg chg="modSp mod">
        <pc:chgData name="Kenneth Lee" userId="afdf3af26c9559ba" providerId="LiveId" clId="{9D8E21FE-F0D4-4AC3-BE73-1EC3D0170C3A}" dt="2023-08-31T11:18:54.941" v="263" actId="404"/>
        <pc:sldMkLst>
          <pc:docMk/>
          <pc:sldMk cId="2951801331" sldId="327"/>
        </pc:sldMkLst>
        <pc:spChg chg="mod">
          <ac:chgData name="Kenneth Lee" userId="afdf3af26c9559ba" providerId="LiveId" clId="{9D8E21FE-F0D4-4AC3-BE73-1EC3D0170C3A}" dt="2023-08-31T11:18:54.941" v="263" actId="404"/>
          <ac:spMkLst>
            <pc:docMk/>
            <pc:sldMk cId="2951801331" sldId="327"/>
            <ac:spMk id="12" creationId="{C0863D78-CC97-664B-A0F1-BB13559960F2}"/>
          </ac:spMkLst>
        </pc:spChg>
      </pc:sldChg>
      <pc:sldChg chg="modSp mod">
        <pc:chgData name="Kenneth Lee" userId="afdf3af26c9559ba" providerId="LiveId" clId="{9D8E21FE-F0D4-4AC3-BE73-1EC3D0170C3A}" dt="2023-08-31T05:32:05.714" v="178" actId="20577"/>
        <pc:sldMkLst>
          <pc:docMk/>
          <pc:sldMk cId="1333977671" sldId="329"/>
        </pc:sldMkLst>
        <pc:spChg chg="mod">
          <ac:chgData name="Kenneth Lee" userId="afdf3af26c9559ba" providerId="LiveId" clId="{9D8E21FE-F0D4-4AC3-BE73-1EC3D0170C3A}" dt="2023-08-31T05:32:05.714" v="178" actId="20577"/>
          <ac:spMkLst>
            <pc:docMk/>
            <pc:sldMk cId="1333977671" sldId="329"/>
            <ac:spMk id="2" creationId="{20BD2B58-3F67-8D2F-A3D4-D076088A70AB}"/>
          </ac:spMkLst>
        </pc:spChg>
      </pc:sldChg>
      <pc:sldChg chg="del">
        <pc:chgData name="Kenneth Lee" userId="afdf3af26c9559ba" providerId="LiveId" clId="{9D8E21FE-F0D4-4AC3-BE73-1EC3D0170C3A}" dt="2023-08-31T05:10:43.871" v="0" actId="47"/>
        <pc:sldMkLst>
          <pc:docMk/>
          <pc:sldMk cId="3806598133" sldId="330"/>
        </pc:sldMkLst>
      </pc:sldChg>
      <pc:sldChg chg="modSp mod">
        <pc:chgData name="Kenneth Lee" userId="afdf3af26c9559ba" providerId="LiveId" clId="{9D8E21FE-F0D4-4AC3-BE73-1EC3D0170C3A}" dt="2023-08-31T11:12:11.301" v="205" actId="1036"/>
        <pc:sldMkLst>
          <pc:docMk/>
          <pc:sldMk cId="2561039091" sldId="331"/>
        </pc:sldMkLst>
        <pc:spChg chg="mod">
          <ac:chgData name="Kenneth Lee" userId="afdf3af26c9559ba" providerId="LiveId" clId="{9D8E21FE-F0D4-4AC3-BE73-1EC3D0170C3A}" dt="2023-08-31T11:12:11.301" v="205" actId="1036"/>
          <ac:spMkLst>
            <pc:docMk/>
            <pc:sldMk cId="2561039091" sldId="331"/>
            <ac:spMk id="3" creationId="{C720C476-F94B-04B9-0266-5961596A2C6C}"/>
          </ac:spMkLst>
        </pc:spChg>
        <pc:spChg chg="mod">
          <ac:chgData name="Kenneth Lee" userId="afdf3af26c9559ba" providerId="LiveId" clId="{9D8E21FE-F0D4-4AC3-BE73-1EC3D0170C3A}" dt="2023-08-31T11:12:11.301" v="205" actId="1036"/>
          <ac:spMkLst>
            <pc:docMk/>
            <pc:sldMk cId="2561039091" sldId="331"/>
            <ac:spMk id="12" creationId="{C0863D78-CC97-664B-A0F1-BB13559960F2}"/>
          </ac:spMkLst>
        </pc:spChg>
        <pc:spChg chg="mod">
          <ac:chgData name="Kenneth Lee" userId="afdf3af26c9559ba" providerId="LiveId" clId="{9D8E21FE-F0D4-4AC3-BE73-1EC3D0170C3A}" dt="2023-08-31T11:12:11.301" v="205" actId="1036"/>
          <ac:spMkLst>
            <pc:docMk/>
            <pc:sldMk cId="2561039091" sldId="331"/>
            <ac:spMk id="18" creationId="{C46D99D6-C7CB-0ED5-67B2-FF0BAC480710}"/>
          </ac:spMkLst>
        </pc:spChg>
        <pc:spChg chg="mod">
          <ac:chgData name="Kenneth Lee" userId="afdf3af26c9559ba" providerId="LiveId" clId="{9D8E21FE-F0D4-4AC3-BE73-1EC3D0170C3A}" dt="2023-08-31T11:12:11.301" v="205" actId="1036"/>
          <ac:spMkLst>
            <pc:docMk/>
            <pc:sldMk cId="2561039091" sldId="331"/>
            <ac:spMk id="19" creationId="{0DC90224-1AF2-A73E-D5E1-6E825832D23D}"/>
          </ac:spMkLst>
        </pc:spChg>
        <pc:spChg chg="mod">
          <ac:chgData name="Kenneth Lee" userId="afdf3af26c9559ba" providerId="LiveId" clId="{9D8E21FE-F0D4-4AC3-BE73-1EC3D0170C3A}" dt="2023-08-31T11:12:11.301" v="205" actId="1036"/>
          <ac:spMkLst>
            <pc:docMk/>
            <pc:sldMk cId="2561039091" sldId="331"/>
            <ac:spMk id="20" creationId="{A6EFB9EB-FC51-4D07-FB2F-8A0306B35CF6}"/>
          </ac:spMkLst>
        </pc:spChg>
        <pc:grpChg chg="mod">
          <ac:chgData name="Kenneth Lee" userId="afdf3af26c9559ba" providerId="LiveId" clId="{9D8E21FE-F0D4-4AC3-BE73-1EC3D0170C3A}" dt="2023-08-31T11:12:11.301" v="205" actId="1036"/>
          <ac:grpSpMkLst>
            <pc:docMk/>
            <pc:sldMk cId="2561039091" sldId="331"/>
            <ac:grpSpMk id="8" creationId="{FD3F76D0-F3E5-60A4-0DB0-AB1C6CA63711}"/>
          </ac:grpSpMkLst>
        </pc:grpChg>
        <pc:graphicFrameChg chg="mod">
          <ac:chgData name="Kenneth Lee" userId="afdf3af26c9559ba" providerId="LiveId" clId="{9D8E21FE-F0D4-4AC3-BE73-1EC3D0170C3A}" dt="2023-08-31T11:12:11.301" v="205" actId="1036"/>
          <ac:graphicFrameMkLst>
            <pc:docMk/>
            <pc:sldMk cId="2561039091" sldId="331"/>
            <ac:graphicFrameMk id="2" creationId="{50AEA62A-C172-1C5E-243E-35E862CD695A}"/>
          </ac:graphicFrameMkLst>
        </pc:graphicFrameChg>
        <pc:cxnChg chg="mod">
          <ac:chgData name="Kenneth Lee" userId="afdf3af26c9559ba" providerId="LiveId" clId="{9D8E21FE-F0D4-4AC3-BE73-1EC3D0170C3A}" dt="2023-08-31T11:12:11.301" v="205" actId="1036"/>
          <ac:cxnSpMkLst>
            <pc:docMk/>
            <pc:sldMk cId="2561039091" sldId="331"/>
            <ac:cxnSpMk id="4" creationId="{B3741F2E-8657-52A5-9EB2-6027F9226534}"/>
          </ac:cxnSpMkLst>
        </pc:cxnChg>
        <pc:cxnChg chg="mod">
          <ac:chgData name="Kenneth Lee" userId="afdf3af26c9559ba" providerId="LiveId" clId="{9D8E21FE-F0D4-4AC3-BE73-1EC3D0170C3A}" dt="2023-08-31T11:12:11.301" v="205" actId="1036"/>
          <ac:cxnSpMkLst>
            <pc:docMk/>
            <pc:sldMk cId="2561039091" sldId="331"/>
            <ac:cxnSpMk id="5" creationId="{44AF3DBE-C4A3-2726-B51C-99D6D979F469}"/>
          </ac:cxnSpMkLst>
        </pc:cxnChg>
        <pc:cxnChg chg="mod">
          <ac:chgData name="Kenneth Lee" userId="afdf3af26c9559ba" providerId="LiveId" clId="{9D8E21FE-F0D4-4AC3-BE73-1EC3D0170C3A}" dt="2023-08-31T11:12:11.301" v="205" actId="1036"/>
          <ac:cxnSpMkLst>
            <pc:docMk/>
            <pc:sldMk cId="2561039091" sldId="331"/>
            <ac:cxnSpMk id="17" creationId="{3FDFE7C7-BDFD-3097-865A-72B8DD243700}"/>
          </ac:cxnSpMkLst>
        </pc:cxnChg>
      </pc:sldChg>
      <pc:sldChg chg="modSp mod">
        <pc:chgData name="Kenneth Lee" userId="afdf3af26c9559ba" providerId="LiveId" clId="{9D8E21FE-F0D4-4AC3-BE73-1EC3D0170C3A}" dt="2023-08-31T05:26:33.716" v="106" actId="20577"/>
        <pc:sldMkLst>
          <pc:docMk/>
          <pc:sldMk cId="1062265590" sldId="335"/>
        </pc:sldMkLst>
        <pc:spChg chg="mod">
          <ac:chgData name="Kenneth Lee" userId="afdf3af26c9559ba" providerId="LiveId" clId="{9D8E21FE-F0D4-4AC3-BE73-1EC3D0170C3A}" dt="2023-08-31T05:26:33.716" v="106" actId="20577"/>
          <ac:spMkLst>
            <pc:docMk/>
            <pc:sldMk cId="1062265590" sldId="335"/>
            <ac:spMk id="2" creationId="{3AF66FA0-4881-DFCA-E133-711DEA108E1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185A8A-C4E8-4C39-84EC-BC2C3A8FE44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335162-039E-4C98-A2C4-0A71ED53E8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2B6DF-13EF-48F5-BAA5-D9BADD53258C}" type="datetimeFigureOut">
              <a:rPr lang="en-SG" smtClean="0"/>
              <a:t>3/9/2023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998547-4A93-4E1D-B421-C94CB9CA09E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7754FE-A0F5-49CE-BE97-721B5F734F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47E607-99AF-42ED-A9F1-F778B15597B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28723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png>
</file>

<file path=ppt/media/image18.tiff>
</file>

<file path=ppt/media/image19.tiff>
</file>

<file path=ppt/media/image2.png>
</file>

<file path=ppt/media/image20.png>
</file>

<file path=ppt/media/image20.tif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80.png>
</file>

<file path=ppt/media/image29.png>
</file>

<file path=ppt/media/image3.png>
</file>

<file path=ppt/media/image30.png>
</file>

<file path=ppt/media/image300.png>
</file>

<file path=ppt/media/image301.png>
</file>

<file path=ppt/media/image31.png>
</file>

<file path=ppt/media/image32.png>
</file>

<file path=ppt/media/image33.png>
</file>

<file path=ppt/media/image340.png>
</file>

<file path=ppt/media/image36.png>
</file>

<file path=ppt/media/image37.png>
</file>

<file path=ppt/media/image38.png>
</file>

<file path=ppt/media/image4.jpg>
</file>

<file path=ppt/media/image42.png>
</file>

<file path=ppt/media/image5.png>
</file>

<file path=ppt/media/image6.png>
</file>

<file path=ppt/media/image61.png>
</file>

<file path=ppt/media/image7.png>
</file>

<file path=ppt/media/image71.png>
</file>

<file path=ppt/media/image8.png>
</file>

<file path=ppt/media/image9.png>
</file>

<file path=ppt/media/image9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067F1E-0AAF-4CD9-90EE-2B4F8DA50A2B}" type="datetimeFigureOut">
              <a:rPr lang="en-SG" smtClean="0"/>
              <a:t>3/9/2023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FBED5-63FF-4C49-B4D2-503045BEFB4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589760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49117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Maybe we can use the observed data to inform how many partitions to use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but using it with Zero-truncated Poisson distribution fails to reflect the observed Y</a:t>
            </a:r>
          </a:p>
          <a:p>
            <a:endParaRPr lang="en-SG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34420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25141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58375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609321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008976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rgbClr val="FF0000"/>
                </a:solidFill>
              </a:rPr>
              <a:t>IDK if it’s worth including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90943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IDK if it’s worth including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575146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IDK if it’s worth including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23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148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“The SCCS is a study design that…”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36837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Some terms that we must cover first</a:t>
            </a:r>
          </a:p>
          <a:p>
            <a:endParaRPr lang="en-SG" dirty="0"/>
          </a:p>
          <a:p>
            <a:r>
              <a:rPr lang="en-SG" dirty="0"/>
              <a:t>“the likelihood contributed from each event in each individual is…”</a:t>
            </a:r>
          </a:p>
          <a:p>
            <a:endParaRPr lang="en-SG" dirty="0"/>
          </a:p>
          <a:p>
            <a:r>
              <a:rPr lang="en-SG" dirty="0"/>
              <a:t>“The numerator is the incidence rate for the corresponding interval for each event”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0690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All Event Analysis assumes event times are independent within-cases.</a:t>
            </a:r>
            <a:r>
              <a:rPr lang="en-US" sz="1200" baseline="30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However, t</a:t>
            </a:r>
            <a:r>
              <a:rPr lang="en-US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his assumption is violated in the presence of event dependence (the occurrence of an event influences the probability and timing of subsequent events) and produces biased </a:t>
            </a:r>
            <a:r>
              <a:rPr lang="en-US" sz="1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estimates of exposure relative incidence</a:t>
            </a:r>
            <a:r>
              <a:rPr lang="en-US" sz="12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653942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Explain the bias conceptually first</a:t>
            </a:r>
          </a:p>
          <a:p>
            <a:endParaRPr lang="en-SG" dirty="0"/>
          </a:p>
          <a:p>
            <a:r>
              <a:rPr lang="en-SG"/>
              <a:t>“Relative </a:t>
            </a:r>
            <a:r>
              <a:rPr lang="en-SG" dirty="0"/>
              <a:t>bias is </a:t>
            </a:r>
            <a:r>
              <a:rPr lang="en-SG"/>
              <a:t>a function of…”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07750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This is where we propose a “partitioned analysis”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7649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91647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39286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FBED5-63FF-4C49-B4D2-503045BEFB44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41329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White 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 userDrawn="1"/>
        </p:nvSpPr>
        <p:spPr>
          <a:xfrm>
            <a:off x="0" y="-9144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0" y="0"/>
            <a:ext cx="5396754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Rectangle 27"/>
          <p:cNvSpPr/>
          <p:nvPr userDrawn="1"/>
        </p:nvSpPr>
        <p:spPr>
          <a:xfrm>
            <a:off x="9159240" y="5349240"/>
            <a:ext cx="3032760" cy="15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36A09A-D500-A746-8C70-35095F525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4681"/>
            <a:ext cx="9144000" cy="1594665"/>
          </a:xfrm>
        </p:spPr>
        <p:txBody>
          <a:bodyPr anchor="b">
            <a:normAutofit/>
          </a:bodyPr>
          <a:lstStyle>
            <a:lvl1pPr algn="l">
              <a:defRPr sz="4800" b="0" i="0">
                <a:solidFill>
                  <a:srgbClr val="00549B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F3316-5896-F541-BAA3-103CA7954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51421"/>
            <a:ext cx="9144000" cy="1464275"/>
          </a:xfrm>
        </p:spPr>
        <p:txBody>
          <a:bodyPr>
            <a:normAutofit/>
          </a:bodyPr>
          <a:lstStyle>
            <a:lvl1pPr marL="0" indent="0" algn="l">
              <a:lnSpc>
                <a:spcPct val="125000"/>
              </a:lnSpc>
              <a:buNone/>
              <a:defRPr sz="2000">
                <a:solidFill>
                  <a:srgbClr val="F5822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dirty="0"/>
          </a:p>
        </p:txBody>
      </p:sp>
      <p:sp>
        <p:nvSpPr>
          <p:cNvPr id="17" name="Freeform 16"/>
          <p:cNvSpPr/>
          <p:nvPr userDrawn="1"/>
        </p:nvSpPr>
        <p:spPr>
          <a:xfrm>
            <a:off x="5396754" y="576072"/>
            <a:ext cx="6206982" cy="4764024"/>
          </a:xfrm>
          <a:custGeom>
            <a:avLst/>
            <a:gdLst>
              <a:gd name="connsiteX0" fmla="*/ 0 w 8211312"/>
              <a:gd name="connsiteY0" fmla="*/ 0 h 4544568"/>
              <a:gd name="connsiteX1" fmla="*/ 8211312 w 8211312"/>
              <a:gd name="connsiteY1" fmla="*/ 0 h 4544568"/>
              <a:gd name="connsiteX2" fmla="*/ 8211312 w 8211312"/>
              <a:gd name="connsiteY2" fmla="*/ 4544568 h 454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11312" h="4544568">
                <a:moveTo>
                  <a:pt x="0" y="0"/>
                </a:moveTo>
                <a:lnTo>
                  <a:pt x="8211312" y="0"/>
                </a:lnTo>
                <a:lnTo>
                  <a:pt x="8211312" y="4544568"/>
                </a:ln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1" name="Freeform 20"/>
          <p:cNvSpPr/>
          <p:nvPr userDrawn="1"/>
        </p:nvSpPr>
        <p:spPr>
          <a:xfrm>
            <a:off x="0" y="-9144"/>
            <a:ext cx="5396754" cy="1280160"/>
          </a:xfrm>
          <a:custGeom>
            <a:avLst/>
            <a:gdLst>
              <a:gd name="connsiteX0" fmla="*/ 3383280 w 3383280"/>
              <a:gd name="connsiteY0" fmla="*/ 0 h 1280160"/>
              <a:gd name="connsiteX1" fmla="*/ 3383280 w 3383280"/>
              <a:gd name="connsiteY1" fmla="*/ 1280160 h 1280160"/>
              <a:gd name="connsiteX2" fmla="*/ 0 w 3383280"/>
              <a:gd name="connsiteY2" fmla="*/ 128016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3280" h="1280160">
                <a:moveTo>
                  <a:pt x="3383280" y="0"/>
                </a:moveTo>
                <a:lnTo>
                  <a:pt x="3383280" y="1280160"/>
                </a:lnTo>
                <a:lnTo>
                  <a:pt x="0" y="1280160"/>
                </a:ln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Freeform 22"/>
          <p:cNvSpPr/>
          <p:nvPr userDrawn="1"/>
        </p:nvSpPr>
        <p:spPr>
          <a:xfrm>
            <a:off x="585216" y="1271016"/>
            <a:ext cx="8549640" cy="4992624"/>
          </a:xfrm>
          <a:custGeom>
            <a:avLst/>
            <a:gdLst>
              <a:gd name="connsiteX0" fmla="*/ 0 w 8357616"/>
              <a:gd name="connsiteY0" fmla="*/ 0 h 4992624"/>
              <a:gd name="connsiteX1" fmla="*/ 0 w 8357616"/>
              <a:gd name="connsiteY1" fmla="*/ 4992624 h 4992624"/>
              <a:gd name="connsiteX2" fmla="*/ 8348472 w 8357616"/>
              <a:gd name="connsiteY2" fmla="*/ 4992624 h 4992624"/>
              <a:gd name="connsiteX3" fmla="*/ 8357616 w 8357616"/>
              <a:gd name="connsiteY3" fmla="*/ 4983480 h 499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57616" h="4992624">
                <a:moveTo>
                  <a:pt x="0" y="0"/>
                </a:moveTo>
                <a:lnTo>
                  <a:pt x="0" y="4992624"/>
                </a:lnTo>
                <a:lnTo>
                  <a:pt x="8348472" y="4992624"/>
                </a:lnTo>
                <a:lnTo>
                  <a:pt x="8357616" y="4983480"/>
                </a:lnTo>
              </a:path>
            </a:pathLst>
          </a:custGeom>
          <a:noFill/>
          <a:ln w="25400">
            <a:solidFill>
              <a:srgbClr val="F582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4" name="Freeform 23"/>
          <p:cNvSpPr/>
          <p:nvPr userDrawn="1"/>
        </p:nvSpPr>
        <p:spPr>
          <a:xfrm>
            <a:off x="9144000" y="5340096"/>
            <a:ext cx="3054096" cy="1536191"/>
          </a:xfrm>
          <a:custGeom>
            <a:avLst/>
            <a:gdLst>
              <a:gd name="connsiteX0" fmla="*/ 0 w 3264408"/>
              <a:gd name="connsiteY0" fmla="*/ 1764792 h 1764792"/>
              <a:gd name="connsiteX1" fmla="*/ 0 w 3264408"/>
              <a:gd name="connsiteY1" fmla="*/ 0 h 1764792"/>
              <a:gd name="connsiteX2" fmla="*/ 3255264 w 3264408"/>
              <a:gd name="connsiteY2" fmla="*/ 0 h 1764792"/>
              <a:gd name="connsiteX3" fmla="*/ 3264408 w 3264408"/>
              <a:gd name="connsiteY3" fmla="*/ 9144 h 176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4408" h="1764792">
                <a:moveTo>
                  <a:pt x="0" y="1764792"/>
                </a:moveTo>
                <a:lnTo>
                  <a:pt x="0" y="0"/>
                </a:lnTo>
                <a:lnTo>
                  <a:pt x="3255264" y="0"/>
                </a:lnTo>
                <a:lnTo>
                  <a:pt x="3264408" y="9144"/>
                </a:lnTo>
              </a:path>
            </a:pathLst>
          </a:custGeom>
          <a:noFill/>
          <a:ln w="25400">
            <a:solidFill>
              <a:srgbClr val="F582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500" y="5459125"/>
            <a:ext cx="2475384" cy="1283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F5706B-5BD7-469F-A11F-7E464A3275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3252" y="350366"/>
            <a:ext cx="4296997" cy="48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29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Coloured 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822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E7F589F-D605-0F45-9D9F-FE5F9476E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51421"/>
            <a:ext cx="9144000" cy="1464275"/>
          </a:xfrm>
        </p:spPr>
        <p:txBody>
          <a:bodyPr>
            <a:normAutofit/>
          </a:bodyPr>
          <a:lstStyle>
            <a:lvl1pPr marL="0" indent="0" algn="l">
              <a:lnSpc>
                <a:spcPct val="125000"/>
              </a:lnSpc>
              <a:buNone/>
              <a:defRPr sz="2000">
                <a:solidFill>
                  <a:schemeClr val="bg1">
                    <a:alpha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9159240" y="5349240"/>
            <a:ext cx="3032760" cy="15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Freeform 12"/>
          <p:cNvSpPr/>
          <p:nvPr userDrawn="1"/>
        </p:nvSpPr>
        <p:spPr>
          <a:xfrm>
            <a:off x="5396754" y="576072"/>
            <a:ext cx="6206981" cy="4764024"/>
          </a:xfrm>
          <a:custGeom>
            <a:avLst/>
            <a:gdLst>
              <a:gd name="connsiteX0" fmla="*/ 0 w 8211312"/>
              <a:gd name="connsiteY0" fmla="*/ 0 h 4544568"/>
              <a:gd name="connsiteX1" fmla="*/ 8211312 w 8211312"/>
              <a:gd name="connsiteY1" fmla="*/ 0 h 4544568"/>
              <a:gd name="connsiteX2" fmla="*/ 8211312 w 8211312"/>
              <a:gd name="connsiteY2" fmla="*/ 4544568 h 454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11312" h="4544568">
                <a:moveTo>
                  <a:pt x="0" y="0"/>
                </a:moveTo>
                <a:lnTo>
                  <a:pt x="8211312" y="0"/>
                </a:lnTo>
                <a:lnTo>
                  <a:pt x="8211312" y="4544568"/>
                </a:lnTo>
              </a:path>
            </a:pathLst>
          </a:cu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4" name="Freeform 13"/>
          <p:cNvSpPr/>
          <p:nvPr userDrawn="1"/>
        </p:nvSpPr>
        <p:spPr>
          <a:xfrm>
            <a:off x="0" y="-9144"/>
            <a:ext cx="5396754" cy="1280160"/>
          </a:xfrm>
          <a:custGeom>
            <a:avLst/>
            <a:gdLst>
              <a:gd name="connsiteX0" fmla="*/ 3383280 w 3383280"/>
              <a:gd name="connsiteY0" fmla="*/ 0 h 1280160"/>
              <a:gd name="connsiteX1" fmla="*/ 3383280 w 3383280"/>
              <a:gd name="connsiteY1" fmla="*/ 1280160 h 1280160"/>
              <a:gd name="connsiteX2" fmla="*/ 0 w 3383280"/>
              <a:gd name="connsiteY2" fmla="*/ 128016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3280" h="1280160">
                <a:moveTo>
                  <a:pt x="3383280" y="0"/>
                </a:moveTo>
                <a:lnTo>
                  <a:pt x="3383280" y="1280160"/>
                </a:lnTo>
                <a:lnTo>
                  <a:pt x="0" y="1280160"/>
                </a:lnTo>
              </a:path>
            </a:pathLst>
          </a:cu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Freeform 14"/>
          <p:cNvSpPr/>
          <p:nvPr userDrawn="1"/>
        </p:nvSpPr>
        <p:spPr>
          <a:xfrm>
            <a:off x="585216" y="1271016"/>
            <a:ext cx="8549640" cy="4992624"/>
          </a:xfrm>
          <a:custGeom>
            <a:avLst/>
            <a:gdLst>
              <a:gd name="connsiteX0" fmla="*/ 0 w 8357616"/>
              <a:gd name="connsiteY0" fmla="*/ 0 h 4992624"/>
              <a:gd name="connsiteX1" fmla="*/ 0 w 8357616"/>
              <a:gd name="connsiteY1" fmla="*/ 4992624 h 4992624"/>
              <a:gd name="connsiteX2" fmla="*/ 8348472 w 8357616"/>
              <a:gd name="connsiteY2" fmla="*/ 4992624 h 4992624"/>
              <a:gd name="connsiteX3" fmla="*/ 8357616 w 8357616"/>
              <a:gd name="connsiteY3" fmla="*/ 4983480 h 499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57616" h="4992624">
                <a:moveTo>
                  <a:pt x="0" y="0"/>
                </a:moveTo>
                <a:lnTo>
                  <a:pt x="0" y="4992624"/>
                </a:lnTo>
                <a:lnTo>
                  <a:pt x="8348472" y="4992624"/>
                </a:lnTo>
                <a:lnTo>
                  <a:pt x="8357616" y="4983480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Freeform 15"/>
          <p:cNvSpPr/>
          <p:nvPr userDrawn="1"/>
        </p:nvSpPr>
        <p:spPr>
          <a:xfrm>
            <a:off x="9144000" y="5340096"/>
            <a:ext cx="3054096" cy="1536191"/>
          </a:xfrm>
          <a:custGeom>
            <a:avLst/>
            <a:gdLst>
              <a:gd name="connsiteX0" fmla="*/ 0 w 3264408"/>
              <a:gd name="connsiteY0" fmla="*/ 1764792 h 1764792"/>
              <a:gd name="connsiteX1" fmla="*/ 0 w 3264408"/>
              <a:gd name="connsiteY1" fmla="*/ 0 h 1764792"/>
              <a:gd name="connsiteX2" fmla="*/ 3255264 w 3264408"/>
              <a:gd name="connsiteY2" fmla="*/ 0 h 1764792"/>
              <a:gd name="connsiteX3" fmla="*/ 3264408 w 3264408"/>
              <a:gd name="connsiteY3" fmla="*/ 9144 h 176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4408" h="1764792">
                <a:moveTo>
                  <a:pt x="0" y="1764792"/>
                </a:moveTo>
                <a:lnTo>
                  <a:pt x="0" y="0"/>
                </a:lnTo>
                <a:lnTo>
                  <a:pt x="3255264" y="0"/>
                </a:lnTo>
                <a:lnTo>
                  <a:pt x="3264408" y="9144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500" y="5459125"/>
            <a:ext cx="2475384" cy="1283334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E589D359-CAD2-D346-96CC-F3AC99AEC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4681"/>
            <a:ext cx="9144000" cy="1594665"/>
          </a:xfrm>
        </p:spPr>
        <p:txBody>
          <a:bodyPr anchor="b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5396754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B8914D-BE16-4C68-A081-1A1A3AA67D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8165" y="310405"/>
            <a:ext cx="4700423" cy="53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00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(Coloured 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549B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E7F589F-D605-0F45-9D9F-FE5F9476E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51421"/>
            <a:ext cx="9144000" cy="1464275"/>
          </a:xfrm>
        </p:spPr>
        <p:txBody>
          <a:bodyPr>
            <a:normAutofit/>
          </a:bodyPr>
          <a:lstStyle>
            <a:lvl1pPr marL="0" indent="0" algn="l">
              <a:lnSpc>
                <a:spcPct val="125000"/>
              </a:lnSpc>
              <a:buNone/>
              <a:defRPr sz="2000">
                <a:solidFill>
                  <a:schemeClr val="bg1">
                    <a:alpha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9159240" y="5349240"/>
            <a:ext cx="3032760" cy="15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Freeform 12"/>
          <p:cNvSpPr/>
          <p:nvPr userDrawn="1"/>
        </p:nvSpPr>
        <p:spPr>
          <a:xfrm>
            <a:off x="4572000" y="576072"/>
            <a:ext cx="7031736" cy="4764024"/>
          </a:xfrm>
          <a:custGeom>
            <a:avLst/>
            <a:gdLst>
              <a:gd name="connsiteX0" fmla="*/ 0 w 8211312"/>
              <a:gd name="connsiteY0" fmla="*/ 0 h 4544568"/>
              <a:gd name="connsiteX1" fmla="*/ 8211312 w 8211312"/>
              <a:gd name="connsiteY1" fmla="*/ 0 h 4544568"/>
              <a:gd name="connsiteX2" fmla="*/ 8211312 w 8211312"/>
              <a:gd name="connsiteY2" fmla="*/ 4544568 h 454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11312" h="4544568">
                <a:moveTo>
                  <a:pt x="0" y="0"/>
                </a:moveTo>
                <a:lnTo>
                  <a:pt x="8211312" y="0"/>
                </a:lnTo>
                <a:lnTo>
                  <a:pt x="8211312" y="4544568"/>
                </a:lnTo>
              </a:path>
            </a:pathLst>
          </a:cu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5" name="Freeform 14"/>
          <p:cNvSpPr/>
          <p:nvPr userDrawn="1"/>
        </p:nvSpPr>
        <p:spPr>
          <a:xfrm>
            <a:off x="585216" y="1271016"/>
            <a:ext cx="8549640" cy="4992624"/>
          </a:xfrm>
          <a:custGeom>
            <a:avLst/>
            <a:gdLst>
              <a:gd name="connsiteX0" fmla="*/ 0 w 8357616"/>
              <a:gd name="connsiteY0" fmla="*/ 0 h 4992624"/>
              <a:gd name="connsiteX1" fmla="*/ 0 w 8357616"/>
              <a:gd name="connsiteY1" fmla="*/ 4992624 h 4992624"/>
              <a:gd name="connsiteX2" fmla="*/ 8348472 w 8357616"/>
              <a:gd name="connsiteY2" fmla="*/ 4992624 h 4992624"/>
              <a:gd name="connsiteX3" fmla="*/ 8357616 w 8357616"/>
              <a:gd name="connsiteY3" fmla="*/ 4983480 h 499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57616" h="4992624">
                <a:moveTo>
                  <a:pt x="0" y="0"/>
                </a:moveTo>
                <a:lnTo>
                  <a:pt x="0" y="4992624"/>
                </a:lnTo>
                <a:lnTo>
                  <a:pt x="8348472" y="4992624"/>
                </a:lnTo>
                <a:lnTo>
                  <a:pt x="8357616" y="4983480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Freeform 15"/>
          <p:cNvSpPr/>
          <p:nvPr userDrawn="1"/>
        </p:nvSpPr>
        <p:spPr>
          <a:xfrm>
            <a:off x="9144000" y="5340096"/>
            <a:ext cx="3054096" cy="1536191"/>
          </a:xfrm>
          <a:custGeom>
            <a:avLst/>
            <a:gdLst>
              <a:gd name="connsiteX0" fmla="*/ 0 w 3264408"/>
              <a:gd name="connsiteY0" fmla="*/ 1764792 h 1764792"/>
              <a:gd name="connsiteX1" fmla="*/ 0 w 3264408"/>
              <a:gd name="connsiteY1" fmla="*/ 0 h 1764792"/>
              <a:gd name="connsiteX2" fmla="*/ 3255264 w 3264408"/>
              <a:gd name="connsiteY2" fmla="*/ 0 h 1764792"/>
              <a:gd name="connsiteX3" fmla="*/ 3264408 w 3264408"/>
              <a:gd name="connsiteY3" fmla="*/ 9144 h 176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4408" h="1764792">
                <a:moveTo>
                  <a:pt x="0" y="1764792"/>
                </a:moveTo>
                <a:lnTo>
                  <a:pt x="0" y="0"/>
                </a:lnTo>
                <a:lnTo>
                  <a:pt x="3255264" y="0"/>
                </a:lnTo>
                <a:lnTo>
                  <a:pt x="3264408" y="9144"/>
                </a:ln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500" y="5459125"/>
            <a:ext cx="2475384" cy="1283334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E589D359-CAD2-D346-96CC-F3AC99AEC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4681"/>
            <a:ext cx="9144000" cy="1594665"/>
          </a:xfrm>
        </p:spPr>
        <p:txBody>
          <a:bodyPr anchor="b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dirty="0"/>
          </a:p>
        </p:txBody>
      </p:sp>
      <p:sp>
        <p:nvSpPr>
          <p:cNvPr id="19" name="Freeform 18"/>
          <p:cNvSpPr/>
          <p:nvPr userDrawn="1"/>
        </p:nvSpPr>
        <p:spPr>
          <a:xfrm>
            <a:off x="0" y="-9144"/>
            <a:ext cx="5396754" cy="1280160"/>
          </a:xfrm>
          <a:custGeom>
            <a:avLst/>
            <a:gdLst>
              <a:gd name="connsiteX0" fmla="*/ 3383280 w 3383280"/>
              <a:gd name="connsiteY0" fmla="*/ 0 h 1280160"/>
              <a:gd name="connsiteX1" fmla="*/ 3383280 w 3383280"/>
              <a:gd name="connsiteY1" fmla="*/ 1280160 h 1280160"/>
              <a:gd name="connsiteX2" fmla="*/ 0 w 3383280"/>
              <a:gd name="connsiteY2" fmla="*/ 128016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3280" h="1280160">
                <a:moveTo>
                  <a:pt x="3383280" y="0"/>
                </a:moveTo>
                <a:lnTo>
                  <a:pt x="3383280" y="1280160"/>
                </a:lnTo>
                <a:lnTo>
                  <a:pt x="0" y="1280160"/>
                </a:lnTo>
              </a:path>
            </a:pathLst>
          </a:custGeom>
          <a:ln w="254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5396754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94723F-EAA7-41A9-BBE2-9275606F938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8165" y="347472"/>
            <a:ext cx="4700423" cy="53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58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Pho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6A09A-D500-A746-8C70-35095F525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4681"/>
            <a:ext cx="9144000" cy="1594665"/>
          </a:xfrm>
        </p:spPr>
        <p:txBody>
          <a:bodyPr anchor="b">
            <a:normAutofit/>
          </a:bodyPr>
          <a:lstStyle>
            <a:lvl1pPr algn="l">
              <a:defRPr sz="4800" b="0" i="0">
                <a:solidFill>
                  <a:srgbClr val="00549B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F3316-5896-F541-BAA3-103CA7954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51421"/>
            <a:ext cx="9144000" cy="1464275"/>
          </a:xfrm>
        </p:spPr>
        <p:txBody>
          <a:bodyPr>
            <a:normAutofit/>
          </a:bodyPr>
          <a:lstStyle>
            <a:lvl1pPr marL="0" indent="0" algn="l">
              <a:lnSpc>
                <a:spcPct val="125000"/>
              </a:lnSpc>
              <a:buNone/>
              <a:defRPr sz="2000">
                <a:solidFill>
                  <a:srgbClr val="F5822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dirty="0"/>
          </a:p>
        </p:txBody>
      </p:sp>
      <p:sp>
        <p:nvSpPr>
          <p:cNvPr id="6" name="Rectangle 5"/>
          <p:cNvSpPr/>
          <p:nvPr userDrawn="1"/>
        </p:nvSpPr>
        <p:spPr>
          <a:xfrm>
            <a:off x="9159240" y="5349240"/>
            <a:ext cx="3032760" cy="15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Freeform 8"/>
          <p:cNvSpPr/>
          <p:nvPr userDrawn="1"/>
        </p:nvSpPr>
        <p:spPr>
          <a:xfrm>
            <a:off x="5405898" y="576072"/>
            <a:ext cx="6197838" cy="4764024"/>
          </a:xfrm>
          <a:custGeom>
            <a:avLst/>
            <a:gdLst>
              <a:gd name="connsiteX0" fmla="*/ 0 w 8211312"/>
              <a:gd name="connsiteY0" fmla="*/ 0 h 4544568"/>
              <a:gd name="connsiteX1" fmla="*/ 8211312 w 8211312"/>
              <a:gd name="connsiteY1" fmla="*/ 0 h 4544568"/>
              <a:gd name="connsiteX2" fmla="*/ 8211312 w 8211312"/>
              <a:gd name="connsiteY2" fmla="*/ 4544568 h 454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11312" h="4544568">
                <a:moveTo>
                  <a:pt x="0" y="0"/>
                </a:moveTo>
                <a:lnTo>
                  <a:pt x="8211312" y="0"/>
                </a:lnTo>
                <a:lnTo>
                  <a:pt x="8211312" y="4544568"/>
                </a:ln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1" name="Freeform 10"/>
          <p:cNvSpPr/>
          <p:nvPr userDrawn="1"/>
        </p:nvSpPr>
        <p:spPr>
          <a:xfrm>
            <a:off x="585216" y="1271016"/>
            <a:ext cx="8549640" cy="4992624"/>
          </a:xfrm>
          <a:custGeom>
            <a:avLst/>
            <a:gdLst>
              <a:gd name="connsiteX0" fmla="*/ 0 w 8357616"/>
              <a:gd name="connsiteY0" fmla="*/ 0 h 4992624"/>
              <a:gd name="connsiteX1" fmla="*/ 0 w 8357616"/>
              <a:gd name="connsiteY1" fmla="*/ 4992624 h 4992624"/>
              <a:gd name="connsiteX2" fmla="*/ 8348472 w 8357616"/>
              <a:gd name="connsiteY2" fmla="*/ 4992624 h 4992624"/>
              <a:gd name="connsiteX3" fmla="*/ 8357616 w 8357616"/>
              <a:gd name="connsiteY3" fmla="*/ 4983480 h 4992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57616" h="4992624">
                <a:moveTo>
                  <a:pt x="0" y="0"/>
                </a:moveTo>
                <a:lnTo>
                  <a:pt x="0" y="4992624"/>
                </a:lnTo>
                <a:lnTo>
                  <a:pt x="8348472" y="4992624"/>
                </a:lnTo>
                <a:lnTo>
                  <a:pt x="8357616" y="4983480"/>
                </a:lnTo>
              </a:path>
            </a:pathLst>
          </a:custGeom>
          <a:noFill/>
          <a:ln w="25400">
            <a:solidFill>
              <a:srgbClr val="F582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Freeform 11"/>
          <p:cNvSpPr/>
          <p:nvPr userDrawn="1"/>
        </p:nvSpPr>
        <p:spPr>
          <a:xfrm>
            <a:off x="9144000" y="5340096"/>
            <a:ext cx="3054096" cy="1536191"/>
          </a:xfrm>
          <a:custGeom>
            <a:avLst/>
            <a:gdLst>
              <a:gd name="connsiteX0" fmla="*/ 0 w 3264408"/>
              <a:gd name="connsiteY0" fmla="*/ 1764792 h 1764792"/>
              <a:gd name="connsiteX1" fmla="*/ 0 w 3264408"/>
              <a:gd name="connsiteY1" fmla="*/ 0 h 1764792"/>
              <a:gd name="connsiteX2" fmla="*/ 3255264 w 3264408"/>
              <a:gd name="connsiteY2" fmla="*/ 0 h 1764792"/>
              <a:gd name="connsiteX3" fmla="*/ 3264408 w 3264408"/>
              <a:gd name="connsiteY3" fmla="*/ 9144 h 176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4408" h="1764792">
                <a:moveTo>
                  <a:pt x="0" y="1764792"/>
                </a:moveTo>
                <a:lnTo>
                  <a:pt x="0" y="0"/>
                </a:lnTo>
                <a:lnTo>
                  <a:pt x="3255264" y="0"/>
                </a:lnTo>
                <a:lnTo>
                  <a:pt x="3264408" y="9144"/>
                </a:lnTo>
              </a:path>
            </a:pathLst>
          </a:custGeom>
          <a:noFill/>
          <a:ln w="25400">
            <a:solidFill>
              <a:srgbClr val="F582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500" y="5459125"/>
            <a:ext cx="2475384" cy="1283334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0"/>
            <a:ext cx="5396754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Freeform 17"/>
          <p:cNvSpPr/>
          <p:nvPr userDrawn="1"/>
        </p:nvSpPr>
        <p:spPr>
          <a:xfrm>
            <a:off x="0" y="-9144"/>
            <a:ext cx="5396754" cy="1280160"/>
          </a:xfrm>
          <a:custGeom>
            <a:avLst/>
            <a:gdLst>
              <a:gd name="connsiteX0" fmla="*/ 3383280 w 3383280"/>
              <a:gd name="connsiteY0" fmla="*/ 0 h 1280160"/>
              <a:gd name="connsiteX1" fmla="*/ 3383280 w 3383280"/>
              <a:gd name="connsiteY1" fmla="*/ 1280160 h 1280160"/>
              <a:gd name="connsiteX2" fmla="*/ 0 w 3383280"/>
              <a:gd name="connsiteY2" fmla="*/ 128016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3280" h="1280160">
                <a:moveTo>
                  <a:pt x="3383280" y="0"/>
                </a:moveTo>
                <a:lnTo>
                  <a:pt x="3383280" y="1280160"/>
                </a:lnTo>
                <a:lnTo>
                  <a:pt x="0" y="1280160"/>
                </a:ln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5F8E6D-95B3-443F-9F54-8D5EF242DB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8165" y="329161"/>
            <a:ext cx="4700423" cy="53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385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rgbClr val="0054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2536A09A-D500-A746-8C70-35095F525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4681"/>
            <a:ext cx="9144000" cy="1594665"/>
          </a:xfrm>
        </p:spPr>
        <p:txBody>
          <a:bodyPr anchor="b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B78F3316-5896-F541-BAA3-103CA7954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51421"/>
            <a:ext cx="9144000" cy="1464275"/>
          </a:xfrm>
        </p:spPr>
        <p:txBody>
          <a:bodyPr>
            <a:normAutofit/>
          </a:bodyPr>
          <a:lstStyle>
            <a:lvl1pPr marL="0" indent="0" algn="l">
              <a:lnSpc>
                <a:spcPct val="125000"/>
              </a:lnSpc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595423" y="599606"/>
            <a:ext cx="11025963" cy="5684236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BA2F6D35-9B5E-A241-A641-A3C2927B7B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5423" y="-23605"/>
            <a:ext cx="3042299" cy="623211"/>
          </a:xfrm>
          <a:solidFill>
            <a:srgbClr val="F58220"/>
          </a:solidFill>
        </p:spPr>
        <p:txBody>
          <a:bodyPr wrap="square" lIns="144000" tIns="144000" rIns="144000" bIns="144000" anchor="ctr" anchorCtr="1">
            <a:spAutoFit/>
          </a:bodyPr>
          <a:lstStyle>
            <a:lvl1pPr marL="6350" indent="-6350" algn="l">
              <a:buNone/>
              <a:tabLst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Click to edit heading</a:t>
            </a:r>
          </a:p>
        </p:txBody>
      </p:sp>
    </p:spTree>
    <p:extLst>
      <p:ext uri="{BB962C8B-B14F-4D97-AF65-F5344CB8AC3E}">
        <p14:creationId xmlns:p14="http://schemas.microsoft.com/office/powerpoint/2010/main" val="356764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71B08C3-7274-2541-A630-3FDBD27EBA6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21833" y="1363108"/>
            <a:ext cx="7088364" cy="4534451"/>
          </a:xfrm>
        </p:spPr>
        <p:txBody>
          <a:bodyPr>
            <a:normAutofit/>
          </a:bodyPr>
          <a:lstStyle>
            <a:lvl1pPr marL="14288" indent="-14288">
              <a:lnSpc>
                <a:spcPct val="125000"/>
              </a:lnSpc>
              <a:buNone/>
              <a:tabLst/>
              <a:defRPr sz="1600"/>
            </a:lvl1pPr>
          </a:lstStyle>
          <a:p>
            <a:pPr lvl="0"/>
            <a:r>
              <a:rPr lang="en-GB" dirty="0"/>
              <a:t>Click to edit Master text styles</a:t>
            </a:r>
          </a:p>
          <a:p>
            <a:pPr lvl="0"/>
            <a:endParaRPr lang="en-GB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7DE1FFE5-F920-5549-AC02-1630245E80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59610" y="1376561"/>
            <a:ext cx="3419475" cy="4520998"/>
          </a:xfrm>
        </p:spPr>
        <p:txBody>
          <a:bodyPr/>
          <a:lstStyle>
            <a:lvl1pPr>
              <a:buNone/>
              <a:defRPr/>
            </a:lvl1pPr>
          </a:lstStyle>
          <a:p>
            <a:endParaRPr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BE4EBE3-CC3C-094A-9821-27356B47D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3241" y="97734"/>
            <a:ext cx="7553292" cy="646331"/>
          </a:xfrm>
        </p:spPr>
        <p:txBody>
          <a:bodyPr wrap="square" anchor="ctr" anchorCtr="0">
            <a:spAutoFit/>
          </a:bodyPr>
          <a:lstStyle>
            <a:lvl1pPr>
              <a:defRPr sz="2000" b="1" i="0" baseline="0">
                <a:solidFill>
                  <a:srgbClr val="0054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br>
              <a:rPr lang="en-GB" dirty="0"/>
            </a:br>
            <a:r>
              <a:rPr lang="en-GB" dirty="0"/>
              <a:t>Title line 2</a:t>
            </a:r>
            <a:endParaRPr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260369" y="816330"/>
            <a:ext cx="9931631" cy="0"/>
          </a:xfrm>
          <a:prstGeom prst="line">
            <a:avLst/>
          </a:prstGeom>
          <a:ln w="25400">
            <a:solidFill>
              <a:srgbClr val="F582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-4073" y="-1"/>
            <a:ext cx="4378850" cy="81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Freeform 15"/>
          <p:cNvSpPr/>
          <p:nvPr userDrawn="1"/>
        </p:nvSpPr>
        <p:spPr>
          <a:xfrm>
            <a:off x="0" y="-9145"/>
            <a:ext cx="4374777" cy="825475"/>
          </a:xfrm>
          <a:custGeom>
            <a:avLst/>
            <a:gdLst>
              <a:gd name="connsiteX0" fmla="*/ 3383280 w 3383280"/>
              <a:gd name="connsiteY0" fmla="*/ 0 h 1280160"/>
              <a:gd name="connsiteX1" fmla="*/ 3383280 w 3383280"/>
              <a:gd name="connsiteY1" fmla="*/ 1280160 h 1280160"/>
              <a:gd name="connsiteX2" fmla="*/ 0 w 3383280"/>
              <a:gd name="connsiteY2" fmla="*/ 128016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3280" h="1280160">
                <a:moveTo>
                  <a:pt x="3383280" y="0"/>
                </a:moveTo>
                <a:lnTo>
                  <a:pt x="3383280" y="1280160"/>
                </a:lnTo>
                <a:lnTo>
                  <a:pt x="0" y="1280160"/>
                </a:ln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5592DE-8186-41E3-975E-D564E24548A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201" y="201424"/>
            <a:ext cx="3865199" cy="4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485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33A41BF-77B0-C144-BE1E-848397C0B9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4482" y="1242391"/>
            <a:ext cx="6096000" cy="4148316"/>
          </a:xfrm>
        </p:spPr>
        <p:txBody>
          <a:bodyPr/>
          <a:lstStyle>
            <a:lvl1pPr>
              <a:buNone/>
              <a:defRPr/>
            </a:lvl1pPr>
          </a:lstStyle>
          <a:p>
            <a:endParaRPr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EF94E81B-F576-B043-89D9-CA2BC6868AE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6601" y="5418405"/>
            <a:ext cx="1903433" cy="375657"/>
          </a:xfrm>
          <a:noFill/>
        </p:spPr>
        <p:txBody>
          <a:bodyPr wrap="none" lIns="144000" tIns="90000" rIns="144000" bIns="90000" anchor="ctr" anchorCtr="1">
            <a:spAutoFit/>
          </a:bodyPr>
          <a:lstStyle>
            <a:lvl1pPr marL="6350" indent="-6350">
              <a:buNone/>
              <a:tabLst/>
              <a:defRPr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Click to edit heading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7DE1FFE5-F920-5549-AC02-1630245E80D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242391"/>
            <a:ext cx="6096000" cy="4148316"/>
          </a:xfrm>
        </p:spPr>
        <p:txBody>
          <a:bodyPr/>
          <a:lstStyle>
            <a:lvl1pPr>
              <a:buNone/>
              <a:defRPr/>
            </a:lvl1pPr>
          </a:lstStyle>
          <a:p>
            <a:endParaRPr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6D7E074A-1768-F44E-89EF-EA8EBED060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5413894"/>
            <a:ext cx="1903433" cy="375657"/>
          </a:xfrm>
          <a:noFill/>
        </p:spPr>
        <p:txBody>
          <a:bodyPr wrap="none" lIns="144000" tIns="90000" rIns="144000" bIns="90000" anchor="ctr" anchorCtr="1">
            <a:spAutoFit/>
          </a:bodyPr>
          <a:lstStyle>
            <a:lvl1pPr marL="6350" indent="-6350">
              <a:buNone/>
              <a:tabLst/>
              <a:defRPr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Click to edit heading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BE4EBE3-CC3C-094A-9821-27356B47DA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3241" y="97734"/>
            <a:ext cx="7553292" cy="646331"/>
          </a:xfrm>
        </p:spPr>
        <p:txBody>
          <a:bodyPr wrap="square" anchor="ctr" anchorCtr="0">
            <a:spAutoFit/>
          </a:bodyPr>
          <a:lstStyle>
            <a:lvl1pPr>
              <a:defRPr sz="2000" b="1" i="0" baseline="0">
                <a:solidFill>
                  <a:srgbClr val="0054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br>
              <a:rPr lang="en-GB" dirty="0"/>
            </a:br>
            <a:r>
              <a:rPr lang="en-GB" dirty="0"/>
              <a:t>Title line 2</a:t>
            </a:r>
            <a:endParaRPr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2260369" y="816330"/>
            <a:ext cx="9931631" cy="0"/>
          </a:xfrm>
          <a:prstGeom prst="line">
            <a:avLst/>
          </a:prstGeom>
          <a:ln w="25400">
            <a:solidFill>
              <a:srgbClr val="F582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 userDrawn="1"/>
        </p:nvSpPr>
        <p:spPr>
          <a:xfrm>
            <a:off x="-4073" y="-1"/>
            <a:ext cx="4378850" cy="81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Freeform 24"/>
          <p:cNvSpPr/>
          <p:nvPr userDrawn="1"/>
        </p:nvSpPr>
        <p:spPr>
          <a:xfrm>
            <a:off x="0" y="-9145"/>
            <a:ext cx="4374777" cy="825475"/>
          </a:xfrm>
          <a:custGeom>
            <a:avLst/>
            <a:gdLst>
              <a:gd name="connsiteX0" fmla="*/ 3383280 w 3383280"/>
              <a:gd name="connsiteY0" fmla="*/ 0 h 1280160"/>
              <a:gd name="connsiteX1" fmla="*/ 3383280 w 3383280"/>
              <a:gd name="connsiteY1" fmla="*/ 1280160 h 1280160"/>
              <a:gd name="connsiteX2" fmla="*/ 0 w 3383280"/>
              <a:gd name="connsiteY2" fmla="*/ 128016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3280" h="1280160">
                <a:moveTo>
                  <a:pt x="3383280" y="0"/>
                </a:moveTo>
                <a:lnTo>
                  <a:pt x="3383280" y="1280160"/>
                </a:lnTo>
                <a:lnTo>
                  <a:pt x="0" y="1280160"/>
                </a:ln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7F48BA-DA3C-4139-A330-D3717970C0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5590" y="195539"/>
            <a:ext cx="3860242" cy="43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13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9A40B5-226E-7E4C-B89B-A338EECC7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D0AD6-175F-E541-9823-4552FBBA8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613BE-F7AB-1A4B-83CD-3EED74D6B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SG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23CF1-C618-2849-B730-E15420E6A9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SG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CE9E9-5D00-AE4A-A479-E463C36F2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7E3877-AE46-9248-AF54-06757ED096C8}" type="slidenum">
              <a:rPr lang="en-SG" smtClean="0"/>
              <a:pPr/>
              <a:t>‹#›</a:t>
            </a:fld>
            <a:endParaRPr lang="en-SG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770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5" r:id="rId3"/>
    <p:sldLayoutId id="2147483661" r:id="rId4"/>
    <p:sldLayoutId id="2147483662" r:id="rId5"/>
    <p:sldLayoutId id="2147483666" r:id="rId6"/>
    <p:sldLayoutId id="2147483664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Arial Narrow" panose="020B0604020202020204" pitchFamily="34" charset="0"/>
          <a:ea typeface="+mj-ea"/>
          <a:cs typeface="Arial Narrow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tiff"/><Relationship Id="rId4" Type="http://schemas.openxmlformats.org/officeDocument/2006/relationships/image" Target="../media/image18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1.pn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png"/><Relationship Id="rId5" Type="http://schemas.openxmlformats.org/officeDocument/2006/relationships/image" Target="../media/image20.tiff"/><Relationship Id="rId4" Type="http://schemas.openxmlformats.org/officeDocument/2006/relationships/image" Target="../media/image18.tif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tiff"/><Relationship Id="rId3" Type="http://schemas.openxmlformats.org/officeDocument/2006/relationships/image" Target="../media/image30.png"/><Relationship Id="rId7" Type="http://schemas.openxmlformats.org/officeDocument/2006/relationships/image" Target="../media/image19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1.png"/><Relationship Id="rId5" Type="http://schemas.openxmlformats.org/officeDocument/2006/relationships/image" Target="../media/image29.png"/><Relationship Id="rId4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9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71.png"/><Relationship Id="rId10" Type="http://schemas.openxmlformats.org/officeDocument/2006/relationships/image" Target="../media/image6.png"/><Relationship Id="rId4" Type="http://schemas.openxmlformats.org/officeDocument/2006/relationships/image" Target="../media/image61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BA54387-C69E-2545-B5AE-16D777B2C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8129" y="1964681"/>
            <a:ext cx="10378831" cy="1594665"/>
          </a:xfrm>
        </p:spPr>
        <p:txBody>
          <a:bodyPr>
            <a:normAutofit/>
          </a:bodyPr>
          <a:lstStyle/>
          <a:p>
            <a:pPr algn="ctr">
              <a:lnSpc>
                <a:spcPct val="125000"/>
              </a:lnSpc>
            </a:pPr>
            <a:r>
              <a:rPr lang="en-SG" sz="2800" b="1" dirty="0">
                <a:latin typeface="Arial" panose="020B0604020202020204" pitchFamily="34" charset="0"/>
                <a:cs typeface="Arial" panose="020B0604020202020204" pitchFamily="34" charset="0"/>
              </a:rPr>
              <a:t>Cutting the Gordian knot: Partitioned analysis of </a:t>
            </a:r>
            <a:br>
              <a:rPr lang="en-SG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SG" sz="2800" b="1" dirty="0">
                <a:latin typeface="Arial" panose="020B0604020202020204" pitchFamily="34" charset="0"/>
                <a:cs typeface="Arial" panose="020B0604020202020204" pitchFamily="34" charset="0"/>
              </a:rPr>
              <a:t>Self-Controlled Case Series of non-rare recurrent events</a:t>
            </a:r>
            <a:endParaRPr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69017F4-25DA-3E4E-84BD-E320B12A1F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73341"/>
            <a:ext cx="9144000" cy="1997539"/>
          </a:xfrm>
        </p:spPr>
        <p:txBody>
          <a:bodyPr>
            <a:noAutofit/>
          </a:bodyPr>
          <a:lstStyle/>
          <a:p>
            <a:pPr marL="26988" algn="ctr">
              <a:spcBef>
                <a:spcPts val="0"/>
              </a:spcBef>
            </a:pPr>
            <a:r>
              <a:rPr lang="en-US" sz="2400" b="1" dirty="0">
                <a:solidFill>
                  <a:srgbClr val="00549B"/>
                </a:solidFill>
              </a:rPr>
              <a:t>Kenneth </a:t>
            </a:r>
            <a:r>
              <a:rPr lang="en-US" sz="2400" b="1" dirty="0" err="1">
                <a:solidFill>
                  <a:srgbClr val="00549B"/>
                </a:solidFill>
              </a:rPr>
              <a:t>Menglin</a:t>
            </a:r>
            <a:r>
              <a:rPr lang="en-US" sz="2400" b="1" dirty="0">
                <a:solidFill>
                  <a:srgbClr val="00549B"/>
                </a:solidFill>
              </a:rPr>
              <a:t> Lee </a:t>
            </a:r>
          </a:p>
          <a:p>
            <a:pPr marL="26988" algn="ctr">
              <a:spcBef>
                <a:spcPts val="0"/>
              </a:spcBef>
            </a:pPr>
            <a:r>
              <a:rPr lang="en-US" sz="2400" b="1" dirty="0">
                <a:solidFill>
                  <a:srgbClr val="00549B"/>
                </a:solidFill>
              </a:rPr>
              <a:t>Yin Bun Cheung, PhD, </a:t>
            </a:r>
            <a:r>
              <a:rPr lang="en-US" sz="2400" b="1" dirty="0" err="1">
                <a:solidFill>
                  <a:srgbClr val="00549B"/>
                </a:solidFill>
              </a:rPr>
              <a:t>CStat</a:t>
            </a:r>
            <a:r>
              <a:rPr lang="en-US" sz="2400" b="1" dirty="0">
                <a:solidFill>
                  <a:srgbClr val="00549B"/>
                </a:solidFill>
              </a:rPr>
              <a:t>  </a:t>
            </a:r>
          </a:p>
          <a:p>
            <a:pPr marL="26988" algn="ctr">
              <a:spcBef>
                <a:spcPts val="600"/>
              </a:spcBef>
            </a:pPr>
            <a:r>
              <a:rPr lang="en-US" sz="2200" dirty="0">
                <a:solidFill>
                  <a:srgbClr val="00549B"/>
                </a:solidFill>
              </a:rPr>
              <a:t>Duke-NUS Medical School, Singapore</a:t>
            </a:r>
          </a:p>
        </p:txBody>
      </p:sp>
    </p:spTree>
    <p:extLst>
      <p:ext uri="{BB962C8B-B14F-4D97-AF65-F5344CB8AC3E}">
        <p14:creationId xmlns:p14="http://schemas.microsoft.com/office/powerpoint/2010/main" val="3913039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8C0E602-BC7A-3441-94E4-F1C6A03A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US" sz="2400" dirty="0"/>
              <a:t>SCCS: Partitioned Analysis (Concept)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48E1D1-A733-4073-BE6D-7616759DBA15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10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41D1DC9-B1C2-442B-DB36-13E768820EDA}"/>
              </a:ext>
            </a:extLst>
          </p:cNvPr>
          <p:cNvSpPr/>
          <p:nvPr/>
        </p:nvSpPr>
        <p:spPr>
          <a:xfrm>
            <a:off x="5579586" y="3754681"/>
            <a:ext cx="396000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0FDB6FE-CE0C-5065-4157-8DB44EFFAFE0}"/>
                  </a:ext>
                </a:extLst>
              </p:cNvPr>
              <p:cNvSpPr txBox="1"/>
              <p:nvPr/>
            </p:nvSpPr>
            <p:spPr>
              <a:xfrm>
                <a:off x="368539" y="1281559"/>
                <a:ext cx="4943118" cy="14465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Suppose recurrent event data from a 2-year interval (2021 and 2022)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smtClean="0">
                        <a:highlight>
                          <a:srgbClr val="FFFF00"/>
                        </a:highlight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Λ</m:t>
                    </m:r>
                    <m:r>
                      <a:rPr lang="en-US" sz="2200" b="0" i="0" smtClean="0"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=</m:t>
                    </m:r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0.18&gt;0.1</m:t>
                    </m:r>
                  </m:oMath>
                </a14:m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endParaRPr lang="en-SG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0FDB6FE-CE0C-5065-4157-8DB44EFFAF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539" y="1281559"/>
                <a:ext cx="4943118" cy="1446550"/>
              </a:xfrm>
              <a:prstGeom prst="rect">
                <a:avLst/>
              </a:prstGeom>
              <a:blipFill>
                <a:blip r:embed="rId3"/>
                <a:stretch>
                  <a:fillRect l="-1603" t="-2521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620F15-151F-83C6-7A97-AE966DB3F13D}"/>
                  </a:ext>
                </a:extLst>
              </p:cNvPr>
              <p:cNvSpPr txBox="1"/>
              <p:nvPr/>
            </p:nvSpPr>
            <p:spPr>
              <a:xfrm>
                <a:off x="6070480" y="1281559"/>
                <a:ext cx="5923520" cy="11340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/>
                  <a:t>Two 1-year SCCS studies using first event analysis, each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200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Λ</m:t>
                        </m:r>
                      </m:e>
                      <m:sub>
                        <m:r>
                          <a:rPr lang="en-US" sz="2200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𝑝</m:t>
                        </m:r>
                      </m:sub>
                    </m:sSub>
                    <m:r>
                      <a:rPr lang="en-US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≅</m:t>
                    </m:r>
                  </m:oMath>
                </a14:m>
                <a:r>
                  <a:rPr lang="en-US" sz="2200" dirty="0"/>
                  <a:t> 0.09 &lt; 0.1 (</a:t>
                </a:r>
                <a:r>
                  <a:rPr lang="en-US" sz="2200" i="1" dirty="0"/>
                  <a:t>p</a:t>
                </a:r>
                <a:r>
                  <a:rPr lang="en-US" sz="2200" dirty="0"/>
                  <a:t>=1,2).</a:t>
                </a:r>
              </a:p>
              <a:p>
                <a:endParaRPr lang="en-SG" sz="2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620F15-151F-83C6-7A97-AE966DB3F1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0480" y="1281559"/>
                <a:ext cx="5923520" cy="1134093"/>
              </a:xfrm>
              <a:prstGeom prst="rect">
                <a:avLst/>
              </a:prstGeom>
              <a:blipFill>
                <a:blip r:embed="rId4"/>
                <a:stretch>
                  <a:fillRect l="-1337" t="-3763" r="-412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E2C649BE-C807-614E-C977-1FDF0345EF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0032"/>
          <a:stretch/>
        </p:blipFill>
        <p:spPr>
          <a:xfrm>
            <a:off x="471333" y="3104861"/>
            <a:ext cx="4987008" cy="17966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95CCA5C-2739-F913-5A73-447A959656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3826"/>
          <a:stretch/>
        </p:blipFill>
        <p:spPr>
          <a:xfrm>
            <a:off x="461200" y="3109361"/>
            <a:ext cx="2612285" cy="179661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3404DE4-C346-F900-3CBD-AB073A9CD9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165" r="50032"/>
          <a:stretch/>
        </p:blipFill>
        <p:spPr>
          <a:xfrm>
            <a:off x="3068552" y="3104860"/>
            <a:ext cx="2375637" cy="179661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D36F4F7-E39C-5E2D-D1F0-D3F58F258A60}"/>
              </a:ext>
            </a:extLst>
          </p:cNvPr>
          <p:cNvSpPr/>
          <p:nvPr/>
        </p:nvSpPr>
        <p:spPr>
          <a:xfrm>
            <a:off x="471333" y="3092518"/>
            <a:ext cx="4906864" cy="18020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995962-79F4-EFCB-A7F6-70A1005420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4159" y="2183549"/>
            <a:ext cx="4801002" cy="356454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A8D9C3E-EFC2-BE07-CF68-6996D6F75EF8}"/>
              </a:ext>
            </a:extLst>
          </p:cNvPr>
          <p:cNvSpPr txBox="1"/>
          <p:nvPr/>
        </p:nvSpPr>
        <p:spPr>
          <a:xfrm>
            <a:off x="9725811" y="2673279"/>
            <a:ext cx="1128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/>
              <a:t>2021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CCF36E1-FE2D-D9B4-AF86-D17960B6827C}"/>
              </a:ext>
            </a:extLst>
          </p:cNvPr>
          <p:cNvSpPr txBox="1"/>
          <p:nvPr/>
        </p:nvSpPr>
        <p:spPr>
          <a:xfrm>
            <a:off x="7280925" y="4680141"/>
            <a:ext cx="1128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/>
              <a:t>2022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73F1C2E-75DC-A216-1DF2-26E6B2345396}"/>
              </a:ext>
            </a:extLst>
          </p:cNvPr>
          <p:cNvCxnSpPr>
            <a:cxnSpLocks/>
          </p:cNvCxnSpPr>
          <p:nvPr/>
        </p:nvCxnSpPr>
        <p:spPr>
          <a:xfrm>
            <a:off x="6248400" y="3965927"/>
            <a:ext cx="4946904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C07B8F39-59F6-5590-2B27-BDF4B440418B}"/>
              </a:ext>
            </a:extLst>
          </p:cNvPr>
          <p:cNvSpPr/>
          <p:nvPr/>
        </p:nvSpPr>
        <p:spPr>
          <a:xfrm>
            <a:off x="6241420" y="2139929"/>
            <a:ext cx="4953883" cy="36292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63915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7.40741E-7 L 0.47643 -0.1358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815" y="-68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99 0.00162 L 0.47422 0.13009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10" y="64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/>
      <p:bldP spid="18" grpId="0"/>
      <p:bldP spid="19" grpId="0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BD2B58-3F67-8D2F-A3D4-D076088A70A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21833" y="983843"/>
            <a:ext cx="10669256" cy="4907222"/>
          </a:xfrm>
        </p:spPr>
        <p:txBody>
          <a:bodyPr>
            <a:normAutofit/>
          </a:bodyPr>
          <a:lstStyle/>
          <a:p>
            <a:pPr marL="0" indent="0"/>
            <a:r>
              <a:rPr lang="en-SG" sz="2000" b="1" dirty="0"/>
              <a:t>Method:</a:t>
            </a:r>
          </a:p>
          <a:p>
            <a:pPr marL="1128712" lvl="1" indent="-457200">
              <a:buFont typeface="+mj-lt"/>
              <a:buAutoNum type="arabicPeriod"/>
            </a:pPr>
            <a:r>
              <a:rPr lang="en-SG" sz="2000" dirty="0"/>
              <a:t>Split the observation period into separate equal-length partitions</a:t>
            </a:r>
          </a:p>
          <a:p>
            <a:pPr marL="1128712" lvl="1" indent="-457200">
              <a:buFont typeface="+mj-lt"/>
              <a:buAutoNum type="arabicPeriod"/>
            </a:pPr>
            <a:r>
              <a:rPr lang="en-SG" sz="2000" dirty="0"/>
              <a:t>Analyze the first event in each person-partition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3746401-95AC-36F3-8705-C8926A045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SG" sz="2400" dirty="0"/>
              <a:t>SCCS: Partitioned Analysis (Method)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2A8824-EEE7-039B-1638-22BCE50A6973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11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6399DAA-A8ED-6BE9-68AA-A33F7A1C8F0F}"/>
                  </a:ext>
                </a:extLst>
              </p:cNvPr>
              <p:cNvSpPr txBox="1"/>
              <p:nvPr/>
            </p:nvSpPr>
            <p:spPr>
              <a:xfrm>
                <a:off x="4860953" y="2272881"/>
                <a:ext cx="2517921" cy="34068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SG" sz="2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en-SG" sz="20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SG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SG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365</m:t>
                                  </m:r>
                                </m:num>
                                <m:den>
                                  <m:r>
                                    <a:rPr lang="en-SG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365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sz="20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SG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SG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360</m:t>
                                  </m:r>
                                </m:num>
                                <m:den>
                                  <m:r>
                                    <a:rPr lang="en-SG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360+5</m:t>
                                  </m:r>
                                  <m:r>
                                    <a:rPr lang="en-SG" sz="20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sz="20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SG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SG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  <m:r>
                                    <a:rPr lang="en-SG" sz="20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num>
                                <m:den>
                                  <m:r>
                                    <a:rPr lang="en-SG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355+10</m:t>
                                  </m:r>
                                  <m:r>
                                    <a:rPr lang="en-SG" sz="20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sz="20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SG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SG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360</m:t>
                                  </m:r>
                                </m:num>
                                <m:den>
                                  <m:r>
                                    <a:rPr lang="en-SG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360+5</m:t>
                                  </m:r>
                                  <m:r>
                                    <a:rPr lang="en-SG" sz="20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sz="1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6399DAA-A8ED-6BE9-68AA-A33F7A1C8F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953" y="2272881"/>
                <a:ext cx="2517921" cy="34068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1D22FF2-37F6-1ED4-9E2A-2720EFCD78B0}"/>
                  </a:ext>
                </a:extLst>
              </p:cNvPr>
              <p:cNvSpPr txBox="1"/>
              <p:nvPr/>
            </p:nvSpPr>
            <p:spPr>
              <a:xfrm>
                <a:off x="6987903" y="2963242"/>
                <a:ext cx="5048251" cy="1508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14312"/>
                <a:r>
                  <a:rPr lang="en-SG" sz="2000" dirty="0"/>
                  <a:t>Likelihood only keeps person-partitions that: </a:t>
                </a:r>
              </a:p>
              <a:p>
                <a:pPr marL="557212" indent="-342900">
                  <a:buFont typeface="+mj-lt"/>
                  <a:buAutoNum type="arabicPeriod"/>
                </a:pPr>
                <a:r>
                  <a:rPr lang="en-SG" dirty="0"/>
                  <a:t>have </a:t>
                </a:r>
                <a14:m>
                  <m:oMath xmlns:m="http://schemas.openxmlformats.org/officeDocument/2006/math">
                    <m:r>
                      <a:rPr lang="en-SG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SG" b="0" i="1" smtClean="0">
                        <a:latin typeface="Cambria Math" panose="02040503050406030204" pitchFamily="18" charset="0"/>
                      </a:rPr>
                      <m:t>≥1</m:t>
                    </m:r>
                  </m:oMath>
                </a14:m>
                <a:r>
                  <a:rPr lang="en-SG" dirty="0"/>
                  <a:t> event</a:t>
                </a:r>
              </a:p>
              <a:p>
                <a:pPr marL="557212" indent="-342900">
                  <a:buFont typeface="+mj-lt"/>
                  <a:buAutoNum type="arabicPeriod"/>
                </a:pPr>
                <a:r>
                  <a:rPr lang="en-SG" dirty="0"/>
                  <a:t>Spend time in both exposure and control intervals</a:t>
                </a:r>
              </a:p>
              <a:p>
                <a:endParaRPr lang="en-SG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1D22FF2-37F6-1ED4-9E2A-2720EFCD78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7903" y="2963242"/>
                <a:ext cx="5048251" cy="1508105"/>
              </a:xfrm>
              <a:prstGeom prst="rect">
                <a:avLst/>
              </a:prstGeom>
              <a:blipFill>
                <a:blip r:embed="rId4"/>
                <a:stretch>
                  <a:fillRect t="-2024" r="-132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F9CCB21D-97EB-474D-8015-D69F1952A5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080" y="2585265"/>
            <a:ext cx="4126779" cy="30639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1105653-6C75-BAB2-D1D5-B756F9ED7238}"/>
              </a:ext>
            </a:extLst>
          </p:cNvPr>
          <p:cNvSpPr/>
          <p:nvPr/>
        </p:nvSpPr>
        <p:spPr>
          <a:xfrm>
            <a:off x="640080" y="2585265"/>
            <a:ext cx="4126780" cy="30944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94451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BD2B58-3F67-8D2F-A3D4-D076088A70AB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721833" y="4251637"/>
                <a:ext cx="10669256" cy="2137252"/>
              </a:xfrm>
            </p:spPr>
            <p:txBody>
              <a:bodyPr>
                <a:normAutofit/>
              </a:bodyPr>
              <a:lstStyle/>
              <a:p>
                <a:pPr marL="0" indent="0" algn="ctr"/>
                <a:r>
                  <a:rPr lang="en-SG" sz="2200" b="1" dirty="0"/>
                  <a:t>How many Partitions should we use?</a:t>
                </a:r>
              </a:p>
              <a:p>
                <a:pPr marL="0" indent="0" algn="ctr"/>
                <a14:m>
                  <m:oMath xmlns:m="http://schemas.openxmlformats.org/officeDocument/2006/math"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SG" sz="2200" b="0" i="0" smtClean="0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Λ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×10</m:t>
                    </m:r>
                  </m:oMath>
                </a14:m>
                <a:r>
                  <a:rPr lang="en-SG" sz="2200" dirty="0"/>
                  <a:t> partitions </a:t>
                </a:r>
                <a:r>
                  <a:rPr lang="en-SG" sz="2400" dirty="0"/>
                  <a:t>to maintain a maximum relative bias of 5%</a:t>
                </a:r>
                <a:endParaRPr lang="en-SG" sz="2200" dirty="0"/>
              </a:p>
              <a:p>
                <a:pPr marL="0" indent="0" algn="ctr"/>
                <a:r>
                  <a:rPr lang="en-SG" sz="2200" b="1" dirty="0"/>
                  <a:t>How should we estimate the cumulative incidence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SG" sz="2200" b="0" i="0" smtClean="0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SG" sz="2200" b="1" dirty="0"/>
                  <a:t>?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SG" sz="220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BD2B58-3F67-8D2F-A3D4-D076088A70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721833" y="4251637"/>
                <a:ext cx="10669256" cy="213725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C3746401-95AC-36F3-8705-C8926A045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SG" sz="2400" dirty="0"/>
              <a:t>SCCS: Partitioned Analysis (Method)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2A8824-EEE7-039B-1638-22BCE50A6973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12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49A2B7-D669-29AB-E55D-3C6F3F9D505D}"/>
              </a:ext>
            </a:extLst>
          </p:cNvPr>
          <p:cNvGrpSpPr/>
          <p:nvPr/>
        </p:nvGrpSpPr>
        <p:grpSpPr>
          <a:xfrm>
            <a:off x="551869" y="1551523"/>
            <a:ext cx="11088262" cy="2137252"/>
            <a:chOff x="517833" y="1291748"/>
            <a:chExt cx="11088262" cy="21372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3F0A9E63-FAC1-9891-125B-716BA91BE720}"/>
                    </a:ext>
                  </a:extLst>
                </p:cNvPr>
                <p:cNvSpPr txBox="1"/>
                <p:nvPr/>
              </p:nvSpPr>
              <p:spPr>
                <a:xfrm>
                  <a:off x="6586644" y="1291748"/>
                  <a:ext cx="5019451" cy="213725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indent="0"/>
                  <a:r>
                    <a:rPr lang="en-SG" sz="2200" b="1" dirty="0"/>
                    <a:t>Bias Reduction with </a:t>
                  </a:r>
                  <a14:m>
                    <m:oMath xmlns:m="http://schemas.openxmlformats.org/officeDocument/2006/math">
                      <m:r>
                        <a:rPr lang="en-SG" sz="2200" b="1" i="1" smtClean="0">
                          <a:latin typeface="Cambria Math" panose="02040503050406030204" pitchFamily="18" charset="0"/>
                        </a:rPr>
                        <m:t>𝑷</m:t>
                      </m:r>
                    </m:oMath>
                  </a14:m>
                  <a:r>
                    <a:rPr lang="en-SG" sz="2200" b="1" dirty="0"/>
                    <a:t> Partitions:</a:t>
                  </a:r>
                </a:p>
                <a:p>
                  <a:pPr marL="457200" indent="-457200">
                    <a:buFont typeface="+mj-lt"/>
                    <a:buAutoNum type="arabicPeriod"/>
                  </a:pPr>
                  <a:r>
                    <a:rPr lang="en-SG" sz="2200" dirty="0"/>
                    <a:t>Reduces the cumulative incident rate: </a:t>
                  </a:r>
                </a:p>
                <a:p>
                  <a:pPr marL="1128712" lvl="1" indent="-457200"/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SG" sz="2200" b="0" i="0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Λ</m:t>
                      </m:r>
                    </m:oMath>
                  </a14:m>
                  <a:r>
                    <a:rPr lang="en-SG" sz="2200" dirty="0"/>
                    <a:t> to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SG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SG" sz="2200">
                              <a:latin typeface="Cambria Math" panose="020405030504060302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en-SG" sz="2200" i="1">
                              <a:latin typeface="Cambria Math" panose="02040503050406030204" pitchFamily="18" charset="0"/>
                            </a:rPr>
                            <m:t>𝑃</m:t>
                          </m:r>
                        </m:sub>
                      </m:sSub>
                      <m:r>
                        <a:rPr lang="en-SG" sz="2200" b="0" i="1" smtClean="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SG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SG" sz="2200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Λ</m:t>
                          </m:r>
                        </m:num>
                        <m:den>
                          <m:r>
                            <a:rPr lang="en-SG" sz="2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den>
                      </m:f>
                    </m:oMath>
                  </a14:m>
                  <a:endParaRPr lang="en-SG" sz="2200" dirty="0"/>
                </a:p>
                <a:p>
                  <a:pPr marL="457200" indent="-457200">
                    <a:buFont typeface="+mj-lt"/>
                    <a:buAutoNum type="arabicPeriod"/>
                  </a:pPr>
                  <a:r>
                    <a:rPr lang="en-SG" sz="2200" dirty="0"/>
                    <a:t>Reduces the maximum relative bias:</a:t>
                  </a:r>
                </a:p>
                <a:p>
                  <a:pPr marL="1128712" lvl="1" indent="-457200"/>
                  <a:r>
                    <a:rPr lang="en-SG" sz="2200" dirty="0"/>
                    <a:t> </a:t>
                  </a:r>
                  <a14:m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SG" sz="2200" i="1" smtClean="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̂"/>
                                  <m:ctrlPr>
                                    <a:rPr lang="en-SG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−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num>
                            <m:den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den>
                          </m:f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≤</m:t>
                      </m:r>
                      <m:f>
                        <m:fPr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2</m:t>
                          </m:r>
                        </m:den>
                      </m:f>
                      <m:r>
                        <m:rPr>
                          <m:sty m:val="p"/>
                        </m:rPr>
                        <a:rPr lang="en-US" sz="220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Λ</m:t>
                      </m:r>
                    </m:oMath>
                  </a14:m>
                  <a:r>
                    <a:rPr lang="en-US" sz="2200" dirty="0">
                      <a:ea typeface="DengXian" panose="02010600030101010101" pitchFamily="2" charset="-122"/>
                      <a:cs typeface="Calibri" panose="020F0502020204030204" pitchFamily="34" charset="0"/>
                    </a:rPr>
                    <a:t> to </a:t>
                  </a:r>
                  <a14:m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̂"/>
                                  <m:ctrlPr>
                                    <a:rPr lang="en-SG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−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num>
                            <m:den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den>
                          </m:f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≤</m:t>
                      </m:r>
                      <m:f>
                        <m:fPr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Λ</m:t>
                          </m:r>
                        </m:e>
                        <m:sub>
                          <m: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𝑃</m:t>
                          </m:r>
                        </m:sub>
                      </m:sSub>
                      <m:r>
                        <a:rPr lang="en-SG" sz="2200" b="0" i="1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≈</m:t>
                      </m:r>
                      <m:f>
                        <m:fPr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SG" sz="2200" b="0" i="1" smtClean="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SG" sz="2200">
                                  <a:highlight>
                                    <a:srgbClr val="FFFF00"/>
                                  </a:highlight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num>
                            <m:den>
                              <m:r>
                                <a:rPr lang="en-SG" sz="22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den>
                          </m:f>
                        </m:e>
                      </m:d>
                    </m:oMath>
                  </a14:m>
                  <a:endParaRPr lang="en-SG" sz="2200" dirty="0"/>
                </a:p>
              </p:txBody>
            </p:sp>
          </mc:Choice>
          <mc:Fallback xmlns=""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3F0A9E63-FAC1-9891-125B-716BA91BE72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86644" y="1291748"/>
                  <a:ext cx="5019451" cy="2137252"/>
                </a:xfrm>
                <a:prstGeom prst="rect">
                  <a:avLst/>
                </a:prstGeom>
                <a:blipFill>
                  <a:blip r:embed="rId4"/>
                  <a:stretch>
                    <a:fillRect l="-1580" t="-2000" r="-608"/>
                  </a:stretch>
                </a:blipFill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13DDCDE-761B-3ACD-FB97-28C2557EAC65}"/>
                    </a:ext>
                  </a:extLst>
                </p:cNvPr>
                <p:cNvSpPr txBox="1"/>
                <p:nvPr/>
              </p:nvSpPr>
              <p:spPr>
                <a:xfrm>
                  <a:off x="517833" y="1291748"/>
                  <a:ext cx="5287153" cy="213725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indent="0"/>
                  <a:r>
                    <a:rPr lang="en-SG" sz="2200" b="1" dirty="0"/>
                    <a:t>Bias Reduction with 2 Partitions:</a:t>
                  </a:r>
                </a:p>
                <a:p>
                  <a:pPr marL="457200" indent="-457200">
                    <a:buFont typeface="+mj-lt"/>
                    <a:buAutoNum type="arabicPeriod"/>
                  </a:pPr>
                  <a:r>
                    <a:rPr lang="en-SG" sz="2200" dirty="0"/>
                    <a:t>Reduces the cumulative incident rate: </a:t>
                  </a:r>
                </a:p>
                <a:p>
                  <a:pPr marL="1128712" lvl="1" indent="-457200"/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n-SG" sz="2200" b="0" i="0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</a:rPr>
                        <m:t>Λ</m:t>
                      </m:r>
                    </m:oMath>
                  </a14:m>
                  <a:r>
                    <a:rPr lang="en-SG" sz="2200" dirty="0"/>
                    <a:t> to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SG" sz="2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SG" sz="2200" b="0" i="0" smtClean="0">
                              <a:latin typeface="Cambria Math" panose="020405030504060302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en-SG" sz="22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SG" sz="2200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</m:sSub>
                      <m:r>
                        <a:rPr lang="en-SG" sz="2200" b="0" i="1" smtClean="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SG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SG" sz="2200" b="0" i="0" smtClean="0"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</a:rPr>
                            <m:t>Λ</m:t>
                          </m:r>
                        </m:num>
                        <m:den>
                          <m:r>
                            <a:rPr lang="en-SG" sz="2200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a14:m>
                  <a:endParaRPr lang="en-SG" sz="2200" dirty="0"/>
                </a:p>
                <a:p>
                  <a:pPr marL="457200" indent="-457200">
                    <a:buFont typeface="+mj-lt"/>
                    <a:buAutoNum type="arabicPeriod"/>
                  </a:pPr>
                  <a:r>
                    <a:rPr lang="en-SG" sz="2200" dirty="0"/>
                    <a:t>Reduces the maximum relative bias:</a:t>
                  </a:r>
                </a:p>
                <a:p>
                  <a:pPr marL="1128712" lvl="1" indent="-457200"/>
                  <a:r>
                    <a:rPr lang="en-SG" sz="2200" dirty="0"/>
                    <a:t> </a:t>
                  </a:r>
                  <a14:m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SG" sz="2200" i="1" smtClean="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̂"/>
                                  <m:ctrlPr>
                                    <a:rPr lang="en-SG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−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num>
                            <m:den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den>
                          </m:f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≤</m:t>
                      </m:r>
                      <m:f>
                        <m:fPr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2</m:t>
                          </m:r>
                        </m:den>
                      </m:f>
                      <m:r>
                        <m:rPr>
                          <m:sty m:val="p"/>
                        </m:rPr>
                        <a:rPr lang="en-US" sz="220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Λ</m:t>
                      </m:r>
                    </m:oMath>
                  </a14:m>
                  <a:r>
                    <a:rPr lang="en-US" sz="2200" dirty="0">
                      <a:ea typeface="DengXian" panose="02010600030101010101" pitchFamily="2" charset="-122"/>
                      <a:cs typeface="Calibri" panose="020F0502020204030204" pitchFamily="34" charset="0"/>
                    </a:rPr>
                    <a:t> to </a:t>
                  </a:r>
                  <a14:m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̂"/>
                                  <m:ctrlPr>
                                    <a:rPr lang="en-SG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−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num>
                            <m:den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den>
                          </m:f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≤</m:t>
                      </m:r>
                      <m:f>
                        <m:fPr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SG" sz="2200" b="0" i="1" smtClean="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20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Λ</m:t>
                          </m:r>
                        </m:e>
                        <m:sub>
                          <m:r>
                            <a:rPr lang="en-SG" sz="2200" b="0" i="1" smtClean="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𝑃</m:t>
                          </m:r>
                          <m:r>
                            <a:rPr lang="en-SG" sz="2200" b="0" i="1" smtClean="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=2</m:t>
                          </m:r>
                        </m:sub>
                      </m:sSub>
                      <m:r>
                        <a:rPr lang="en-SG" sz="2200" b="0" i="1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≈</m:t>
                      </m:r>
                      <m:f>
                        <m:fPr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SG" sz="2200" b="0" i="1" smtClean="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SG" sz="2200">
                                  <a:highlight>
                                    <a:srgbClr val="FFFF00"/>
                                  </a:highlight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num>
                            <m:den>
                              <m:r>
                                <a:rPr lang="en-SG" sz="22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a14:m>
                  <a:endParaRPr lang="en-SG" sz="2200" dirty="0"/>
                </a:p>
              </p:txBody>
            </p:sp>
          </mc:Choice>
          <mc:Fallback xmlns=""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13DDCDE-761B-3ACD-FB97-28C2557EAC6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7833" y="1291748"/>
                  <a:ext cx="5287153" cy="2137252"/>
                </a:xfrm>
                <a:prstGeom prst="rect">
                  <a:avLst/>
                </a:prstGeom>
                <a:blipFill>
                  <a:blip r:embed="rId5"/>
                  <a:stretch>
                    <a:fillRect l="-1615" t="-2000"/>
                  </a:stretch>
                </a:blipFill>
              </p:spPr>
              <p:txBody>
                <a:bodyPr/>
                <a:lstStyle/>
                <a:p>
                  <a:r>
                    <a:rPr lang="en-SG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603857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8C0E602-BC7A-3441-94E4-F1C6A03A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SG" sz="2400" dirty="0"/>
              <a:t>SCCS: Partitioned Analysis (# of Partitions)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72DAA931-DDB0-0864-92A8-1150AC2F861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3606738"/>
                  </p:ext>
                </p:extLst>
              </p:nvPr>
            </p:nvGraphicFramePr>
            <p:xfrm>
              <a:off x="3296344" y="1266108"/>
              <a:ext cx="1893363" cy="1949368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457200">
                      <a:extLst>
                        <a:ext uri="{9D8B030D-6E8A-4147-A177-3AD203B41FA5}">
                          <a16:colId xmlns:a16="http://schemas.microsoft.com/office/drawing/2014/main" val="219053064"/>
                        </a:ext>
                      </a:extLst>
                    </a:gridCol>
                    <a:gridCol w="1436163">
                      <a:extLst>
                        <a:ext uri="{9D8B030D-6E8A-4147-A177-3AD203B41FA5}">
                          <a16:colId xmlns:a16="http://schemas.microsoft.com/office/drawing/2014/main" val="1339233805"/>
                        </a:ext>
                      </a:extLst>
                    </a:gridCol>
                  </a:tblGrid>
                  <a:tr h="374904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SG" sz="2200" i="1" dirty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a:t>Y</a:t>
                          </a: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2200">
                                  <a:effectLst/>
                                  <a:latin typeface="Cambria Math" panose="02040503050406030204" pitchFamily="18" charset="0"/>
                                </a:rPr>
                                <m:t>𝚲</m:t>
                              </m:r>
                              <m:r>
                                <a:rPr lang="en-US" sz="2200">
                                  <a:effectLst/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200">
                                  <a:effectLst/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  <m:r>
                                <a:rPr lang="en-US" sz="2200" smtClean="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200">
                                  <a:effectLst/>
                                  <a:latin typeface="Cambria Math" panose="02040503050406030204" pitchFamily="18" charset="0"/>
                                </a:rPr>
                                <m:t>𝟎𝟓</m:t>
                              </m:r>
                            </m:oMath>
                          </a14:m>
                          <a:r>
                            <a:rPr lang="en-US" sz="2200" dirty="0">
                              <a:effectLst/>
                            </a:rPr>
                            <a:t> </a:t>
                          </a:r>
                          <a:endParaRPr lang="en-SG" sz="22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910551007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effectLst/>
                            </a:rPr>
                            <a:t>1</a:t>
                          </a:r>
                          <a:endParaRPr lang="en-SG" sz="22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rgbClr val="C00000"/>
                              </a:solidFill>
                              <a:effectLst/>
                            </a:rPr>
                            <a:t>0.975</a:t>
                          </a:r>
                          <a:endParaRPr lang="en-SG" sz="2200" b="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72386606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effectLst/>
                            </a:rPr>
                            <a:t>2</a:t>
                          </a:r>
                          <a:endParaRPr lang="en-SG" sz="22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rgbClr val="C00000"/>
                              </a:solidFill>
                              <a:effectLst/>
                            </a:rPr>
                            <a:t>0.025</a:t>
                          </a:r>
                          <a:endParaRPr lang="en-SG" sz="2200" b="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836379198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effectLst/>
                            </a:rPr>
                            <a:t>3</a:t>
                          </a:r>
                          <a:endParaRPr lang="en-SG" sz="22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rgbClr val="C00000"/>
                              </a:solidFill>
                              <a:effectLst/>
                            </a:rPr>
                            <a:t>0.000</a:t>
                          </a:r>
                          <a:endParaRPr lang="en-SG" sz="2200" b="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897226701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effectLst/>
                            </a:rPr>
                            <a:t>4</a:t>
                          </a:r>
                          <a:endParaRPr lang="en-SG" sz="22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rgbClr val="C00000"/>
                              </a:solidFill>
                              <a:effectLst/>
                            </a:rPr>
                            <a:t>0.000</a:t>
                          </a:r>
                          <a:endParaRPr lang="en-SG" sz="2200" b="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6955162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72DAA931-DDB0-0864-92A8-1150AC2F861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13606738"/>
                  </p:ext>
                </p:extLst>
              </p:nvPr>
            </p:nvGraphicFramePr>
            <p:xfrm>
              <a:off x="3296344" y="1266108"/>
              <a:ext cx="1893363" cy="1949368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457200">
                      <a:extLst>
                        <a:ext uri="{9D8B030D-6E8A-4147-A177-3AD203B41FA5}">
                          <a16:colId xmlns:a16="http://schemas.microsoft.com/office/drawing/2014/main" val="219053064"/>
                        </a:ext>
                      </a:extLst>
                    </a:gridCol>
                    <a:gridCol w="1436163">
                      <a:extLst>
                        <a:ext uri="{9D8B030D-6E8A-4147-A177-3AD203B41FA5}">
                          <a16:colId xmlns:a16="http://schemas.microsoft.com/office/drawing/2014/main" val="1339233805"/>
                        </a:ext>
                      </a:extLst>
                    </a:gridCol>
                  </a:tblGrid>
                  <a:tr h="374904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SG" sz="2200" i="1" dirty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a:t>Y</a:t>
                          </a: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28252" marR="128252" marT="0" marB="0">
                        <a:blipFill>
                          <a:blip r:embed="rId3"/>
                          <a:stretch>
                            <a:fillRect l="-31646" t="-19355" r="-422" b="-4532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0551007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effectLst/>
                            </a:rPr>
                            <a:t>1</a:t>
                          </a:r>
                          <a:endParaRPr lang="en-SG" sz="22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rgbClr val="C00000"/>
                              </a:solidFill>
                              <a:effectLst/>
                            </a:rPr>
                            <a:t>0.975</a:t>
                          </a:r>
                          <a:endParaRPr lang="en-SG" sz="2200" b="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72386606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effectLst/>
                            </a:rPr>
                            <a:t>2</a:t>
                          </a:r>
                          <a:endParaRPr lang="en-SG" sz="22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rgbClr val="C00000"/>
                              </a:solidFill>
                              <a:effectLst/>
                            </a:rPr>
                            <a:t>0.025</a:t>
                          </a:r>
                          <a:endParaRPr lang="en-SG" sz="2200" b="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836379198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effectLst/>
                            </a:rPr>
                            <a:t>3</a:t>
                          </a:r>
                          <a:endParaRPr lang="en-SG" sz="22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rgbClr val="C00000"/>
                              </a:solidFill>
                              <a:effectLst/>
                            </a:rPr>
                            <a:t>0.000</a:t>
                          </a:r>
                          <a:endParaRPr lang="en-SG" sz="2200" b="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897226701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effectLst/>
                            </a:rPr>
                            <a:t>4</a:t>
                          </a:r>
                          <a:endParaRPr lang="en-SG" sz="22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rgbClr val="C00000"/>
                              </a:solidFill>
                              <a:effectLst/>
                            </a:rPr>
                            <a:t>0.000</a:t>
                          </a:r>
                          <a:endParaRPr lang="en-SG" sz="2200" b="0" dirty="0">
                            <a:solidFill>
                              <a:srgbClr val="C00000"/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69551620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5AB10D9-75B8-FCE5-CD67-A4E4BC697F80}"/>
              </a:ext>
            </a:extLst>
          </p:cNvPr>
          <p:cNvSpPr txBox="1"/>
          <p:nvPr/>
        </p:nvSpPr>
        <p:spPr>
          <a:xfrm>
            <a:off x="158765" y="1121438"/>
            <a:ext cx="31375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SCCS study of beta-blockers on myocardial infarction</a:t>
            </a:r>
            <a:br>
              <a:rPr lang="en-US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(Di Bartolomeo et al., 2015)</a:t>
            </a: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Placeholder 11">
                <a:extLst>
                  <a:ext uri="{FF2B5EF4-FFF2-40B4-BE49-F238E27FC236}">
                    <a16:creationId xmlns:a16="http://schemas.microsoft.com/office/drawing/2014/main" id="{B2156CD8-83D9-F1DF-9D78-8AA24908609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8061" y="3365603"/>
                <a:ext cx="10855878" cy="339138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14288" indent="-14288" algn="l" defTabSz="914400" rtl="0" eaLnBrk="1" latinLnBrk="0" hangingPunct="1">
                  <a:lnSpc>
                    <a:spcPct val="125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tabLst/>
                  <a:defRPr sz="16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2000" dirty="0"/>
                  <a:t>Reported crude incidence rate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highlight>
                          <a:srgbClr val="FFFF00"/>
                        </a:highligh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sz="2000" i="1"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≃</m:t>
                    </m:r>
                  </m:oMath>
                </a14:m>
                <a:r>
                  <a:rPr lang="en-US" sz="2000" dirty="0"/>
                  <a:t> 0.05 </a:t>
                </a:r>
                <a:r>
                  <a:rPr lang="en-US" dirty="0"/>
                  <a:t>(Di Bartolomeo et al., 2015)</a:t>
                </a:r>
              </a:p>
              <a:p>
                <a:pPr marL="1014412" lvl="1" indent="-342900">
                  <a:lnSpc>
                    <a:spcPct val="100000"/>
                  </a:lnSpc>
                  <a:spcBef>
                    <a:spcPts val="600"/>
                  </a:spcBef>
                  <a:buFont typeface="Courier New" panose="02070309020205020404" pitchFamily="49" charset="0"/>
                  <a:buChar char="o"/>
                </a:pPr>
                <a:r>
                  <a:rPr lang="en-US" sz="1800" dirty="0"/>
                  <a:t>Zero-truncated Poisson PMF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SG" sz="1800" b="0" i="0" smtClean="0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Λ</m:t>
                    </m:r>
                    <m:r>
                      <a:rPr lang="en-SG" sz="1800" b="0" i="1" smtClean="0">
                        <a:latin typeface="Cambria Math" panose="02040503050406030204" pitchFamily="18" charset="0"/>
                      </a:rPr>
                      <m:t>=0.05</m:t>
                    </m:r>
                  </m:oMath>
                </a14:m>
                <a:r>
                  <a:rPr lang="en-US" sz="1800" dirty="0"/>
                  <a:t> doesn’t reflect observed data</a:t>
                </a:r>
              </a:p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2000" dirty="0"/>
                  <a:t>Zero-truncated Poisson PMF: </a:t>
                </a:r>
                <a14:m>
                  <m:oMath xmlns:m="http://schemas.openxmlformats.org/officeDocument/2006/math">
                    <m:r>
                      <a:rPr lang="en-US" sz="20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en-SG" sz="2000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20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𝑌</m:t>
                        </m:r>
                        <m:r>
                          <a:rPr lang="en-US" sz="20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=1 | </m:t>
                        </m:r>
                        <m:r>
                          <a:rPr lang="en-US" sz="20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𝑌</m:t>
                        </m:r>
                        <m:r>
                          <a:rPr lang="en-US" sz="2000" b="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&gt;0</m:t>
                        </m:r>
                      </m:e>
                    </m:d>
                    <m:r>
                      <a:rPr lang="en-SG" sz="2000" b="0" i="0" smtClean="0">
                        <a:latin typeface="Cambria Math" panose="02040503050406030204" pitchFamily="18" charset="0"/>
                      </a:rPr>
                      <m:t>=0.877</m:t>
                    </m:r>
                    <m:r>
                      <a:rPr lang="en-US" sz="2000" i="1"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f>
                      <m:fPr>
                        <m:ctrlPr>
                          <a:rPr lang="en-SG" sz="20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SG" sz="20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−</m:t>
                            </m:r>
                            <m:acc>
                              <m:accPr>
                                <m:chr m:val="̈"/>
                                <m:ctrlPr>
                                  <a:rPr lang="en-US" sz="20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en-SG" sz="20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</m:acc>
                          </m:sup>
                        </m:sSup>
                        <m:acc>
                          <m:accPr>
                            <m:chr m:val="̈"/>
                            <m:ctrlPr>
                              <a:rPr lang="en-US" sz="20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SG" sz="20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</m:acc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1−</m:t>
                        </m:r>
                        <m:sSup>
                          <m:sSupPr>
                            <m:ctrlPr>
                              <a:rPr lang="en-SG" sz="20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−</m:t>
                            </m:r>
                            <m:acc>
                              <m:accPr>
                                <m:chr m:val="̈"/>
                                <m:ctrlPr>
                                  <a:rPr lang="en-US" sz="20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en-SG" sz="20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</m:acc>
                            <m:r>
                              <m:rPr>
                                <m:nor/>
                              </m:rPr>
                              <a:rPr lang="en-SG" sz="2000" dirty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r>
                  <a:rPr lang="en-SG" sz="2000" dirty="0"/>
                  <a:t>, solve for</a:t>
                </a:r>
                <a:r>
                  <a:rPr lang="en-US" sz="2000" dirty="0">
                    <a:solidFill>
                      <a:srgbClr val="0070C0"/>
                    </a:solidFill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00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SG" sz="2000" b="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acc>
                    <m:r>
                      <a:rPr lang="en-SG" sz="20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00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26</m:t>
                    </m:r>
                  </m:oMath>
                </a14:m>
                <a:endParaRPr lang="en-SG" sz="2000" dirty="0">
                  <a:solidFill>
                    <a:schemeClr val="accent6">
                      <a:lumMod val="75000"/>
                    </a:schemeClr>
                  </a:solidFill>
                </a:endParaRPr>
              </a:p>
              <a:p>
                <a:pPr marL="1014412" lvl="1" indent="-342900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US" sz="1800" dirty="0"/>
                  <a:t>Zero-truncated Poisson PMF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SG" sz="1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Λ</m:t>
                    </m:r>
                    <m:r>
                      <a:rPr lang="en-SG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̈"/>
                        <m:ctrlPr>
                          <a:rPr lang="en-US" sz="18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SG" sz="18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acc>
                    <m:r>
                      <a:rPr lang="en-SG" sz="1800" i="1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SG" sz="1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800" b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1800" b="0" i="1">
                        <a:latin typeface="Cambria Math" panose="02040503050406030204" pitchFamily="18" charset="0"/>
                      </a:rPr>
                      <m:t>26</m:t>
                    </m:r>
                  </m:oMath>
                </a14:m>
                <a:r>
                  <a:rPr lang="en-US" sz="1800" dirty="0"/>
                  <a:t> better reflects observed data</a:t>
                </a:r>
                <a:endParaRPr lang="en-SG" sz="1800" dirty="0">
                  <a:solidFill>
                    <a:schemeClr val="accent6">
                      <a:lumMod val="75000"/>
                    </a:schemeClr>
                  </a:solidFill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600"/>
                  </a:spcBef>
                </a:pPr>
                <a:endParaRPr lang="en-SG" sz="2000" dirty="0"/>
              </a:p>
              <a:p>
                <a:pPr marL="0" indent="0">
                  <a:lnSpc>
                    <a:spcPct val="100000"/>
                  </a:lnSpc>
                  <a:spcBef>
                    <a:spcPts val="600"/>
                  </a:spcBef>
                </a:pPr>
                <a:r>
                  <a:rPr lang="en-SG" sz="2000" u="sng" dirty="0"/>
                  <a:t>Use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000" i="1" u="sng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SG" sz="2000" i="1" u="sng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acc>
                  </m:oMath>
                </a14:m>
                <a:r>
                  <a:rPr lang="en-SG" sz="2000" u="sng" dirty="0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  <a:r>
                  <a:rPr lang="en-SG" sz="2000" u="sng" dirty="0"/>
                  <a:t>to estimate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SG" sz="2000" u="sng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SG" sz="2000" u="sng" dirty="0"/>
                  <a:t>, the relative bias, and the number of partitions:</a:t>
                </a:r>
              </a:p>
              <a:p>
                <a:pPr marL="1128712" lvl="1" indent="-457200"/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SG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8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</m:ctrlPr>
                          </m:fPr>
                          <m:num>
                            <m:acc>
                              <m:accPr>
                                <m:chr m:val="̂"/>
                                <m:ctrlPr>
                                  <a:rPr lang="en-SG" sz="18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8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</m:acc>
                            <m:r>
                              <a:rPr lang="en-US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−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𝜌</m:t>
                            </m:r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𝜌</m:t>
                            </m:r>
                          </m:den>
                        </m:f>
                      </m:e>
                    </m:d>
                    <m:r>
                      <a:rPr lang="en-US" sz="1800" i="1"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≤</m:t>
                    </m:r>
                    <m:f>
                      <m:fPr>
                        <m:ctrlPr>
                          <a:rPr lang="en-SG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SG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Λ</m:t>
                        </m:r>
                      </m:e>
                      <m:sub>
                        <m:r>
                          <a:rPr lang="en-SG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𝑃</m:t>
                        </m:r>
                      </m:sub>
                    </m:sSub>
                    <m:r>
                      <a:rPr lang="en-SG" sz="1800" i="1">
                        <a:latin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en-SG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2</m:t>
                        </m:r>
                      </m:den>
                    </m:f>
                    <m:d>
                      <m:dPr>
                        <m:ctrlPr>
                          <a:rPr lang="en-SG" sz="1800" i="1"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SG" sz="1800">
                                <a:highlight>
                                  <a:srgbClr val="FFFF00"/>
                                </a:highlight>
                                <a:latin typeface="Cambria Math" panose="02040503050406030204" pitchFamily="18" charset="0"/>
                              </a:rPr>
                              <m:t>Λ</m:t>
                            </m:r>
                          </m:num>
                          <m:den>
                            <m:r>
                              <a:rPr lang="en-SG" sz="18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den>
                        </m:f>
                      </m:e>
                    </m:d>
                    <m:r>
                      <a:rPr lang="en-SG" sz="1800" b="0" i="1" smtClean="0">
                        <a:latin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en-SG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SG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d>
                      <m:dPr>
                        <m:ctrlPr>
                          <a:rPr lang="en-SG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acc>
                              <m:accPr>
                                <m:chr m:val="̈"/>
                                <m:ctrlPr>
                                  <a:rPr lang="en-US" sz="18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en-SG" sz="18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</m:acc>
                          </m:num>
                          <m:den>
                            <m:r>
                              <a:rPr lang="en-SG" sz="18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den>
                        </m:f>
                      </m:e>
                    </m:d>
                  </m:oMath>
                </a14:m>
                <a:endParaRPr lang="en-SG" sz="1800" b="1" dirty="0"/>
              </a:p>
              <a:p>
                <a:pPr marL="1128712" lvl="1" indent="-457200"/>
                <a14:m>
                  <m:oMath xmlns:m="http://schemas.openxmlformats.org/officeDocument/2006/math">
                    <m:r>
                      <a:rPr lang="en-SG" sz="18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SG" sz="1800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̈"/>
                        <m:ctrlPr>
                          <a:rPr lang="en-US" sz="18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SG" sz="18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acc>
                    <m:r>
                      <a:rPr lang="en-SG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SG" sz="1800" b="0" i="1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SG" sz="1800" dirty="0"/>
                  <a:t> partitions to maintain a maximum relative bias of 5%</a:t>
                </a:r>
              </a:p>
              <a:p>
                <a:pPr marL="1128712" lvl="1" indent="-457200"/>
                <a:endParaRPr lang="en-SG" b="1" dirty="0"/>
              </a:p>
              <a:p>
                <a:pPr marL="1128712" lvl="2" indent="0">
                  <a:buNone/>
                </a:pPr>
                <a:endParaRPr lang="en-SG" b="1" dirty="0"/>
              </a:p>
              <a:p>
                <a:pPr marL="0" indent="0">
                  <a:lnSpc>
                    <a:spcPct val="100000"/>
                  </a:lnSpc>
                  <a:spcBef>
                    <a:spcPts val="600"/>
                  </a:spcBef>
                </a:pPr>
                <a:endParaRPr lang="en-SG" sz="2000" dirty="0"/>
              </a:p>
              <a:p>
                <a:pPr marL="0" indent="0">
                  <a:lnSpc>
                    <a:spcPct val="100000"/>
                  </a:lnSpc>
                  <a:spcBef>
                    <a:spcPts val="600"/>
                  </a:spcBef>
                </a:pPr>
                <a:endParaRPr lang="en-SG" sz="2000" dirty="0"/>
              </a:p>
            </p:txBody>
          </p:sp>
        </mc:Choice>
        <mc:Fallback xmlns="">
          <p:sp>
            <p:nvSpPr>
              <p:cNvPr id="7" name="Text Placeholder 11">
                <a:extLst>
                  <a:ext uri="{FF2B5EF4-FFF2-40B4-BE49-F238E27FC236}">
                    <a16:creationId xmlns:a16="http://schemas.microsoft.com/office/drawing/2014/main" id="{B2156CD8-83D9-F1DF-9D78-8AA2490860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061" y="3365603"/>
                <a:ext cx="10855878" cy="3391380"/>
              </a:xfrm>
              <a:prstGeom prst="rect">
                <a:avLst/>
              </a:prstGeom>
              <a:blipFill>
                <a:blip r:embed="rId4"/>
                <a:stretch>
                  <a:fillRect l="-618" t="-71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DF51E61F-C5E5-1F2B-67C4-34B81E61644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70231046"/>
                  </p:ext>
                </p:extLst>
              </p:nvPr>
            </p:nvGraphicFramePr>
            <p:xfrm>
              <a:off x="7290405" y="1267680"/>
              <a:ext cx="2103120" cy="1949368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2103120">
                      <a:extLst>
                        <a:ext uri="{9D8B030D-6E8A-4147-A177-3AD203B41FA5}">
                          <a16:colId xmlns:a16="http://schemas.microsoft.com/office/drawing/2014/main" val="1298799553"/>
                        </a:ext>
                      </a:extLst>
                    </a:gridCol>
                  </a:tblGrid>
                  <a:tr h="374904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SG" sz="2200" b="1" i="0" smtClean="0">
                                  <a:effectLst/>
                                  <a:latin typeface="Cambria Math" panose="02040503050406030204" pitchFamily="18" charset="0"/>
                                </a:rPr>
                                <m:t>𝚲</m:t>
                              </m:r>
                              <m:r>
                                <a:rPr lang="en-SG" sz="2200" b="1" i="0" smtClean="0">
                                  <a:effectLst/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̈"/>
                                  <m:ctrlPr>
                                    <a:rPr lang="en-US" sz="220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SG" sz="2200" b="1" i="0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𝚲</m:t>
                                  </m:r>
                                </m:e>
                              </m:acc>
                              <m:r>
                                <a:rPr lang="en-US" sz="2200">
                                  <a:effectLst/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2200">
                                  <a:effectLst/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  <m:r>
                                <a:rPr lang="en-US" sz="22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200">
                                  <a:effectLst/>
                                  <a:latin typeface="Cambria Math" panose="02040503050406030204" pitchFamily="18" charset="0"/>
                                </a:rPr>
                                <m:t>𝟐𝟔</m:t>
                              </m:r>
                            </m:oMath>
                          </a14:m>
                          <a:r>
                            <a:rPr lang="en-US" sz="2200" dirty="0">
                              <a:effectLst/>
                            </a:rPr>
                            <a:t> </a:t>
                          </a:r>
                          <a:endParaRPr lang="en-SG" sz="22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2038602914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0.876</a:t>
                          </a:r>
                          <a:endParaRPr lang="en-SG" sz="22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039871771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0.114</a:t>
                          </a:r>
                          <a:endParaRPr lang="en-SG" sz="22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73744320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0.010</a:t>
                          </a:r>
                          <a:endParaRPr lang="en-SG" sz="22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683038896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0.000</a:t>
                          </a:r>
                          <a:endParaRPr lang="en-SG" sz="22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117238271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DF51E61F-C5E5-1F2B-67C4-34B81E61644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70231046"/>
                  </p:ext>
                </p:extLst>
              </p:nvPr>
            </p:nvGraphicFramePr>
            <p:xfrm>
              <a:off x="7290405" y="1267680"/>
              <a:ext cx="2103120" cy="1949368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2103120">
                      <a:extLst>
                        <a:ext uri="{9D8B030D-6E8A-4147-A177-3AD203B41FA5}">
                          <a16:colId xmlns:a16="http://schemas.microsoft.com/office/drawing/2014/main" val="1298799553"/>
                        </a:ext>
                      </a:extLst>
                    </a:gridCol>
                  </a:tblGrid>
                  <a:tr h="3749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28252" marR="128252" marT="0" marB="0">
                        <a:blipFill>
                          <a:blip r:embed="rId5"/>
                          <a:stretch>
                            <a:fillRect t="-3226" r="-289" b="-4532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8602914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0.876</a:t>
                          </a:r>
                          <a:endParaRPr lang="en-SG" sz="22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039871771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0.114</a:t>
                          </a:r>
                          <a:endParaRPr lang="en-SG" sz="22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73744320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0.010</a:t>
                          </a:r>
                          <a:endParaRPr lang="en-SG" sz="22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683038896"/>
                      </a:ext>
                    </a:extLst>
                  </a:tr>
                  <a:tr h="39361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2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0.000</a:t>
                          </a:r>
                          <a:endParaRPr lang="en-SG" sz="22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117238271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4" name="Rectangle 13">
            <a:extLst>
              <a:ext uri="{FF2B5EF4-FFF2-40B4-BE49-F238E27FC236}">
                <a16:creationId xmlns:a16="http://schemas.microsoft.com/office/drawing/2014/main" id="{3769BA3B-A8E1-3EE9-C20F-52B06D3D3BC4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13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1252BA2-8221-6A43-4DFF-3F65298C8A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4087061"/>
              </p:ext>
            </p:extLst>
          </p:nvPr>
        </p:nvGraphicFramePr>
        <p:xfrm>
          <a:off x="5188043" y="1266914"/>
          <a:ext cx="2103120" cy="1949368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442678686"/>
                    </a:ext>
                  </a:extLst>
                </a:gridCol>
              </a:tblGrid>
              <a:tr h="37490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200" dirty="0">
                          <a:effectLst/>
                        </a:rPr>
                        <a:t>Observed AMI</a:t>
                      </a:r>
                      <a:endParaRPr lang="en-SG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8252" marR="128252" marT="0" marB="0"/>
                </a:tc>
                <a:extLst>
                  <a:ext uri="{0D108BD9-81ED-4DB2-BD59-A6C34878D82A}">
                    <a16:rowId xmlns:a16="http://schemas.microsoft.com/office/drawing/2014/main" val="910551007"/>
                  </a:ext>
                </a:extLst>
              </a:tr>
              <a:tr h="39361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200" b="0" dirty="0">
                          <a:effectLst/>
                        </a:rPr>
                        <a:t>0.877</a:t>
                      </a:r>
                      <a:endParaRPr lang="en-SG" sz="2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8252" marR="128252" marT="0" marB="0"/>
                </a:tc>
                <a:extLst>
                  <a:ext uri="{0D108BD9-81ED-4DB2-BD59-A6C34878D82A}">
                    <a16:rowId xmlns:a16="http://schemas.microsoft.com/office/drawing/2014/main" val="72386606"/>
                  </a:ext>
                </a:extLst>
              </a:tr>
              <a:tr h="39361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200" b="0" dirty="0">
                          <a:effectLst/>
                        </a:rPr>
                        <a:t>0.104</a:t>
                      </a:r>
                      <a:endParaRPr lang="en-SG" sz="2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8252" marR="128252" marT="0" marB="0"/>
                </a:tc>
                <a:extLst>
                  <a:ext uri="{0D108BD9-81ED-4DB2-BD59-A6C34878D82A}">
                    <a16:rowId xmlns:a16="http://schemas.microsoft.com/office/drawing/2014/main" val="3836379198"/>
                  </a:ext>
                </a:extLst>
              </a:tr>
              <a:tr h="39361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200" b="0" dirty="0">
                          <a:effectLst/>
                        </a:rPr>
                        <a:t>0.012</a:t>
                      </a:r>
                      <a:endParaRPr lang="en-SG" sz="2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8252" marR="128252" marT="0" marB="0"/>
                </a:tc>
                <a:extLst>
                  <a:ext uri="{0D108BD9-81ED-4DB2-BD59-A6C34878D82A}">
                    <a16:rowId xmlns:a16="http://schemas.microsoft.com/office/drawing/2014/main" val="3897226701"/>
                  </a:ext>
                </a:extLst>
              </a:tr>
              <a:tr h="39361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200" b="0" dirty="0">
                          <a:effectLst/>
                        </a:rPr>
                        <a:t>0.007</a:t>
                      </a:r>
                      <a:endParaRPr lang="en-SG" sz="22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28252" marR="128252" marT="0" marB="0"/>
                </a:tc>
                <a:extLst>
                  <a:ext uri="{0D108BD9-81ED-4DB2-BD59-A6C34878D82A}">
                    <a16:rowId xmlns:a16="http://schemas.microsoft.com/office/drawing/2014/main" val="36955162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DE0F681-4E6C-265F-99B4-92CDE1A76109}"/>
              </a:ext>
            </a:extLst>
          </p:cNvPr>
          <p:cNvSpPr txBox="1"/>
          <p:nvPr/>
        </p:nvSpPr>
        <p:spPr>
          <a:xfrm>
            <a:off x="8474389" y="5214332"/>
            <a:ext cx="30495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400" b="1" dirty="0"/>
              <a:t>How effective is this Partitioned Analysis?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040F0B-9CF4-34ED-CD56-07F796F9C4E7}"/>
              </a:ext>
            </a:extLst>
          </p:cNvPr>
          <p:cNvSpPr txBox="1"/>
          <p:nvPr/>
        </p:nvSpPr>
        <p:spPr>
          <a:xfrm>
            <a:off x="3225016" y="965071"/>
            <a:ext cx="3614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/>
              <a:t>Zero-Truncated Poisson PMF:</a:t>
            </a:r>
          </a:p>
        </p:txBody>
      </p:sp>
    </p:spTree>
    <p:extLst>
      <p:ext uri="{BB962C8B-B14F-4D97-AF65-F5344CB8AC3E}">
        <p14:creationId xmlns:p14="http://schemas.microsoft.com/office/powerpoint/2010/main" val="3515789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BD2B58-3F67-8D2F-A3D4-D076088A70AB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721833" y="958819"/>
                <a:ext cx="6803456" cy="5549704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SG" sz="1800" b="1" dirty="0"/>
                  <a:t>Simulation Scenario: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en-US" sz="1800" dirty="0"/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exposure relative incidence </a:t>
                </a:r>
                <a14:m>
                  <m:oMath xmlns:m="http://schemas.openxmlformats.org/officeDocument/2006/math">
                    <m:r>
                      <a:rPr lang="en-SG" sz="1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r>
                      <a:rPr lang="en-SG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=2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+ event dependence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+ high </a:t>
                </a:r>
                <a:r>
                  <a:rPr lang="en-US" sz="1800" dirty="0"/>
                  <a:t>average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cumulative incidence rate</a:t>
                </a:r>
              </a:p>
              <a:p>
                <a:pPr marL="0" indent="0" algn="just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Analyses: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Ø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All Event Analysis (</a:t>
                </a:r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AEA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Ø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First Event Analysis (</a:t>
                </a:r>
                <a:r>
                  <a:rPr lang="en-US" sz="1800" dirty="0"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FEA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Ø"/>
                </a:pPr>
                <a:r>
                  <a:rPr lang="en-US" sz="1800" dirty="0"/>
                  <a:t>Partitioned Analysis with 2 partitions (</a:t>
                </a:r>
                <a:r>
                  <a:rPr lang="en-US" sz="1800" dirty="0">
                    <a:solidFill>
                      <a:srgbClr val="00B0F0"/>
                    </a:solidFill>
                  </a:rPr>
                  <a:t>2PA</a:t>
                </a:r>
                <a:r>
                  <a:rPr lang="en-US" sz="1800" dirty="0"/>
                  <a:t>) </a:t>
                </a: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Ø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Partitioned Analysis with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180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SG" sz="18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acc>
                    <m:r>
                      <a:rPr lang="en-SG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SG" sz="1800" b="0" i="1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SG" sz="1800" dirty="0"/>
                  <a:t> </a:t>
                </a:r>
                <a:r>
                  <a:rPr lang="en-US" sz="1800" dirty="0"/>
                  <a:t>partitions (</a:t>
                </a:r>
                <a:r>
                  <a:rPr lang="en-US" sz="1800" dirty="0">
                    <a:solidFill>
                      <a:srgbClr val="9933FF"/>
                    </a:solidFill>
                  </a:rPr>
                  <a:t>GPA</a:t>
                </a:r>
                <a:r>
                  <a:rPr lang="en-US" sz="1800" dirty="0"/>
                  <a:t>) </a:t>
                </a: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BD2B58-3F67-8D2F-A3D4-D076088A70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721833" y="958819"/>
                <a:ext cx="6803456" cy="5549704"/>
              </a:xfrm>
              <a:blipFill>
                <a:blip r:embed="rId3"/>
                <a:stretch>
                  <a:fillRect l="-717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C3746401-95AC-36F3-8705-C8926A045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SG" sz="2400" dirty="0"/>
              <a:t>SCCS: Simulation Results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390409-5400-3FB6-259F-92D8AEC99D9D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14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Picture 9" descr="A screenshot of a graph&#10;&#10;Description automatically generated">
            <a:extLst>
              <a:ext uri="{FF2B5EF4-FFF2-40B4-BE49-F238E27FC236}">
                <a16:creationId xmlns:a16="http://schemas.microsoft.com/office/drawing/2014/main" id="{1C866800-776F-6A40-F58B-99F9079C8B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247" y="13763138"/>
            <a:ext cx="2707539" cy="5008947"/>
          </a:xfrm>
          <a:prstGeom prst="rect">
            <a:avLst/>
          </a:prstGeom>
        </p:spPr>
      </p:pic>
      <p:pic>
        <p:nvPicPr>
          <p:cNvPr id="14" name="Picture 13" descr="A screenshot of a graph&#10;&#10;Description automatically generated">
            <a:extLst>
              <a:ext uri="{FF2B5EF4-FFF2-40B4-BE49-F238E27FC236}">
                <a16:creationId xmlns:a16="http://schemas.microsoft.com/office/drawing/2014/main" id="{220CF5D2-17D5-F138-2BAA-0290C88A35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7485" y="1052632"/>
            <a:ext cx="4111727" cy="507113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E9629C5-0C37-9829-56D2-94D74488AB61}"/>
              </a:ext>
            </a:extLst>
          </p:cNvPr>
          <p:cNvCxnSpPr>
            <a:cxnSpLocks/>
          </p:cNvCxnSpPr>
          <p:nvPr/>
        </p:nvCxnSpPr>
        <p:spPr>
          <a:xfrm>
            <a:off x="1040717" y="1855184"/>
            <a:ext cx="0" cy="3454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790EBB0-D46B-8A4D-35B8-8AE45B55572B}"/>
              </a:ext>
            </a:extLst>
          </p:cNvPr>
          <p:cNvCxnSpPr>
            <a:cxnSpLocks/>
          </p:cNvCxnSpPr>
          <p:nvPr/>
        </p:nvCxnSpPr>
        <p:spPr>
          <a:xfrm>
            <a:off x="3722957" y="1855184"/>
            <a:ext cx="0" cy="3454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10C11DF-111B-BBE1-F615-1A4B020FD143}"/>
              </a:ext>
            </a:extLst>
          </p:cNvPr>
          <p:cNvSpPr txBox="1"/>
          <p:nvPr/>
        </p:nvSpPr>
        <p:spPr>
          <a:xfrm>
            <a:off x="898480" y="2129734"/>
            <a:ext cx="3341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0                                               100</a:t>
            </a:r>
            <a:endParaRPr lang="en-SG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DD55D79-9D79-09AE-CC6D-FA3C27C2C9EC}"/>
              </a:ext>
            </a:extLst>
          </p:cNvPr>
          <p:cNvGrpSpPr/>
          <p:nvPr/>
        </p:nvGrpSpPr>
        <p:grpSpPr>
          <a:xfrm>
            <a:off x="1123490" y="1845024"/>
            <a:ext cx="993139" cy="593007"/>
            <a:chOff x="8895080" y="1872732"/>
            <a:chExt cx="993139" cy="59300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2A56E3-1988-6C6D-C59B-370C5E915576}"/>
                </a:ext>
              </a:extLst>
            </p:cNvPr>
            <p:cNvSpPr txBox="1"/>
            <p:nvPr/>
          </p:nvSpPr>
          <p:spPr>
            <a:xfrm>
              <a:off x="9055527" y="1872732"/>
              <a:ext cx="288000" cy="3693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SG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822710A-3789-D1E2-8D83-49FAEEE985FB}"/>
                </a:ext>
              </a:extLst>
            </p:cNvPr>
            <p:cNvCxnSpPr>
              <a:cxnSpLocks/>
            </p:cNvCxnSpPr>
            <p:nvPr/>
          </p:nvCxnSpPr>
          <p:spPr>
            <a:xfrm>
              <a:off x="9043447" y="1882892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31204-B5EF-79B3-5376-E96E16B17891}"/>
                </a:ext>
              </a:extLst>
            </p:cNvPr>
            <p:cNvCxnSpPr>
              <a:cxnSpLocks/>
            </p:cNvCxnSpPr>
            <p:nvPr/>
          </p:nvCxnSpPr>
          <p:spPr>
            <a:xfrm>
              <a:off x="9358407" y="1882892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C67792D-D368-974D-2F55-EC9018D61DFE}"/>
                </a:ext>
              </a:extLst>
            </p:cNvPr>
            <p:cNvSpPr txBox="1"/>
            <p:nvPr/>
          </p:nvSpPr>
          <p:spPr>
            <a:xfrm>
              <a:off x="8895080" y="2157962"/>
              <a:ext cx="9931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   c+10</a:t>
              </a:r>
              <a:endParaRPr lang="en-SG" sz="1400" dirty="0"/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A8439F-42C2-078A-DED3-18A977FEACD0}"/>
              </a:ext>
            </a:extLst>
          </p:cNvPr>
          <p:cNvCxnSpPr>
            <a:cxnSpLocks/>
          </p:cNvCxnSpPr>
          <p:nvPr/>
        </p:nvCxnSpPr>
        <p:spPr>
          <a:xfrm>
            <a:off x="1040717" y="2017744"/>
            <a:ext cx="268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9570BED-EBD0-88D2-C209-1E8C7A359674}"/>
              </a:ext>
            </a:extLst>
          </p:cNvPr>
          <p:cNvCxnSpPr>
            <a:cxnSpLocks/>
          </p:cNvCxnSpPr>
          <p:nvPr/>
        </p:nvCxnSpPr>
        <p:spPr>
          <a:xfrm>
            <a:off x="4135896" y="1855188"/>
            <a:ext cx="0" cy="3454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EDC4CA0-CD6D-5BA3-920D-AA2A824EAE99}"/>
              </a:ext>
            </a:extLst>
          </p:cNvPr>
          <p:cNvCxnSpPr>
            <a:cxnSpLocks/>
          </p:cNvCxnSpPr>
          <p:nvPr/>
        </p:nvCxnSpPr>
        <p:spPr>
          <a:xfrm>
            <a:off x="6818136" y="1855188"/>
            <a:ext cx="0" cy="3454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8D72C78-D3CD-E90A-F63E-3D53B1AEF8C9}"/>
              </a:ext>
            </a:extLst>
          </p:cNvPr>
          <p:cNvSpPr txBox="1"/>
          <p:nvPr/>
        </p:nvSpPr>
        <p:spPr>
          <a:xfrm>
            <a:off x="3993659" y="2098565"/>
            <a:ext cx="3341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0                                               100</a:t>
            </a:r>
            <a:endParaRPr lang="en-SG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2683FB8-20BA-208A-7203-56F03B38FD17}"/>
              </a:ext>
            </a:extLst>
          </p:cNvPr>
          <p:cNvGrpSpPr/>
          <p:nvPr/>
        </p:nvGrpSpPr>
        <p:grpSpPr>
          <a:xfrm>
            <a:off x="5874749" y="1845028"/>
            <a:ext cx="993139" cy="593007"/>
            <a:chOff x="8884920" y="1872732"/>
            <a:chExt cx="993139" cy="59300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143BB1F-424F-83E8-A113-D81D101181B9}"/>
                </a:ext>
              </a:extLst>
            </p:cNvPr>
            <p:cNvSpPr txBox="1"/>
            <p:nvPr/>
          </p:nvSpPr>
          <p:spPr>
            <a:xfrm>
              <a:off x="9055527" y="1872732"/>
              <a:ext cx="288000" cy="3693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SG" dirty="0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D3DF1DF-445F-73F6-5727-9206666B272A}"/>
                </a:ext>
              </a:extLst>
            </p:cNvPr>
            <p:cNvCxnSpPr>
              <a:cxnSpLocks/>
            </p:cNvCxnSpPr>
            <p:nvPr/>
          </p:nvCxnSpPr>
          <p:spPr>
            <a:xfrm>
              <a:off x="9043447" y="1882892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A401D9F-A368-92F9-00EA-46E4A176B9B9}"/>
                </a:ext>
              </a:extLst>
            </p:cNvPr>
            <p:cNvCxnSpPr>
              <a:cxnSpLocks/>
            </p:cNvCxnSpPr>
            <p:nvPr/>
          </p:nvCxnSpPr>
          <p:spPr>
            <a:xfrm>
              <a:off x="9358407" y="1882892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22FF117-D34F-5E6E-1AFE-D7E7DEDD6452}"/>
                </a:ext>
              </a:extLst>
            </p:cNvPr>
            <p:cNvSpPr txBox="1"/>
            <p:nvPr/>
          </p:nvSpPr>
          <p:spPr>
            <a:xfrm>
              <a:off x="8884920" y="2157962"/>
              <a:ext cx="9931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   c+10</a:t>
              </a:r>
              <a:endParaRPr lang="en-SG" sz="1400" dirty="0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BE5662-10FE-2714-292C-4F5498C10227}"/>
              </a:ext>
            </a:extLst>
          </p:cNvPr>
          <p:cNvCxnSpPr>
            <a:cxnSpLocks/>
          </p:cNvCxnSpPr>
          <p:nvPr/>
        </p:nvCxnSpPr>
        <p:spPr>
          <a:xfrm>
            <a:off x="4135896" y="2017748"/>
            <a:ext cx="268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31701D-CCC5-6EB4-D4E7-B92E42BB9F60}"/>
              </a:ext>
            </a:extLst>
          </p:cNvPr>
          <p:cNvSpPr txBox="1"/>
          <p:nvPr/>
        </p:nvSpPr>
        <p:spPr>
          <a:xfrm>
            <a:off x="1043074" y="1470364"/>
            <a:ext cx="57841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dirty="0">
                <a:solidFill>
                  <a:srgbClr val="0070C0"/>
                </a:solidFill>
              </a:rPr>
              <a:t>Exposure                                                                                                                         </a:t>
            </a:r>
            <a:r>
              <a:rPr lang="en-SG" sz="1200" dirty="0" err="1">
                <a:solidFill>
                  <a:srgbClr val="0070C0"/>
                </a:solidFill>
              </a:rPr>
              <a:t>Exposure</a:t>
            </a:r>
            <a:endParaRPr lang="en-SG" sz="1200" dirty="0">
              <a:solidFill>
                <a:srgbClr val="0070C0"/>
              </a:solidFill>
            </a:endParaRP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9814C971-5859-958A-A7AD-101C79181832}"/>
              </a:ext>
            </a:extLst>
          </p:cNvPr>
          <p:cNvSpPr/>
          <p:nvPr/>
        </p:nvSpPr>
        <p:spPr>
          <a:xfrm rot="5400000">
            <a:off x="1380987" y="1589793"/>
            <a:ext cx="96700" cy="31496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>
              <a:solidFill>
                <a:sysClr val="windowText" lastClr="000000"/>
              </a:solidFill>
            </a:endParaRPr>
          </a:p>
        </p:txBody>
      </p:sp>
      <p:sp>
        <p:nvSpPr>
          <p:cNvPr id="28" name="Left Brace 27">
            <a:extLst>
              <a:ext uri="{FF2B5EF4-FFF2-40B4-BE49-F238E27FC236}">
                <a16:creationId xmlns:a16="http://schemas.microsoft.com/office/drawing/2014/main" id="{AA0B8FB1-8AB2-DE81-E7B4-E3F6F37F91F0}"/>
              </a:ext>
            </a:extLst>
          </p:cNvPr>
          <p:cNvSpPr/>
          <p:nvPr/>
        </p:nvSpPr>
        <p:spPr>
          <a:xfrm rot="5400000">
            <a:off x="6133327" y="1589793"/>
            <a:ext cx="96700" cy="31496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0061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BD2B58-3F67-8D2F-A3D4-D076088A70AB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721833" y="966355"/>
                <a:ext cx="6803456" cy="5573341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SG" sz="1800" b="1" dirty="0"/>
                  <a:t>Simulation Scenario: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 algn="just">
                  <a:lnSpc>
                    <a:spcPct val="120000"/>
                  </a:lnSpc>
                  <a:spcBef>
                    <a:spcPts val="600"/>
                  </a:spcBef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exposure relative incidence </a:t>
                </a:r>
                <a14:m>
                  <m:oMath xmlns:m="http://schemas.openxmlformats.org/officeDocument/2006/math">
                    <m:r>
                      <a:rPr lang="en-SG" sz="18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r>
                      <a:rPr lang="en-SG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=2</m:t>
                    </m:r>
                  </m:oMath>
                </a14:m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+ event dependence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+ high </a:t>
                </a:r>
                <a:r>
                  <a:rPr lang="en-US" sz="1800" dirty="0"/>
                  <a:t>average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cumulative incidence rate</a:t>
                </a:r>
              </a:p>
              <a:p>
                <a:pPr marL="0" indent="0" algn="just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Analyses: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Ø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All Event Analysis (</a:t>
                </a:r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AEA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Ø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First Event Analysis (</a:t>
                </a:r>
                <a:r>
                  <a:rPr lang="en-US" sz="1800" dirty="0"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FEA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Ø"/>
                </a:pPr>
                <a:r>
                  <a:rPr lang="en-US" sz="1800" dirty="0"/>
                  <a:t>Partitioned Analysis with 2 partitions (</a:t>
                </a:r>
                <a:r>
                  <a:rPr lang="en-US" sz="1800" dirty="0">
                    <a:solidFill>
                      <a:srgbClr val="00B0F0"/>
                    </a:solidFill>
                  </a:rPr>
                  <a:t>2PA</a:t>
                </a:r>
                <a:r>
                  <a:rPr lang="en-US" sz="1800" dirty="0"/>
                  <a:t>) </a:t>
                </a: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 algn="just">
                  <a:lnSpc>
                    <a:spcPct val="120000"/>
                  </a:lnSpc>
                  <a:spcBef>
                    <a:spcPts val="600"/>
                  </a:spcBef>
                  <a:buFont typeface="Wingdings" panose="05000000000000000000" pitchFamily="2" charset="2"/>
                  <a:buChar char="Ø"/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Partitioned Analysis with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180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SG" sz="18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acc>
                    <m:r>
                      <a:rPr lang="en-SG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SG" sz="1800" b="0" i="1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SG" sz="1800" dirty="0"/>
                  <a:t> </a:t>
                </a:r>
                <a:r>
                  <a:rPr lang="en-US" sz="1800" dirty="0"/>
                  <a:t>partitions (</a:t>
                </a:r>
                <a:r>
                  <a:rPr lang="en-US" sz="1800" dirty="0">
                    <a:solidFill>
                      <a:srgbClr val="9933FF"/>
                    </a:solidFill>
                  </a:rPr>
                  <a:t>GPA</a:t>
                </a:r>
                <a:r>
                  <a:rPr lang="en-US" sz="1800" dirty="0"/>
                  <a:t>) </a:t>
                </a: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BD2B58-3F67-8D2F-A3D4-D076088A70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721833" y="966355"/>
                <a:ext cx="6803456" cy="5573341"/>
              </a:xfrm>
              <a:blipFill>
                <a:blip r:embed="rId3"/>
                <a:stretch>
                  <a:fillRect l="-717" t="-109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C3746401-95AC-36F3-8705-C8926A045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SG" sz="2400" dirty="0"/>
              <a:t>SCCS: Simulation Results 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390409-5400-3FB6-259F-92D8AEC99D9D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15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Picture 9" descr="A screenshot of a graph&#10;&#10;Description automatically generated">
            <a:extLst>
              <a:ext uri="{FF2B5EF4-FFF2-40B4-BE49-F238E27FC236}">
                <a16:creationId xmlns:a16="http://schemas.microsoft.com/office/drawing/2014/main" id="{1C866800-776F-6A40-F58B-99F9079C8B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247" y="13763138"/>
            <a:ext cx="2707539" cy="5008947"/>
          </a:xfrm>
          <a:prstGeom prst="rect">
            <a:avLst/>
          </a:prstGeom>
        </p:spPr>
      </p:pic>
      <p:pic>
        <p:nvPicPr>
          <p:cNvPr id="6" name="Picture 5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435D70E9-336A-0847-B341-68989286EF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1948" y="1059700"/>
            <a:ext cx="4114801" cy="507492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53959B01-D8A3-798D-90FC-8E142E92E81D}"/>
              </a:ext>
            </a:extLst>
          </p:cNvPr>
          <p:cNvGrpSpPr/>
          <p:nvPr/>
        </p:nvGrpSpPr>
        <p:grpSpPr>
          <a:xfrm>
            <a:off x="1315245" y="2041264"/>
            <a:ext cx="4776739" cy="560156"/>
            <a:chOff x="1315245" y="1854367"/>
            <a:chExt cx="4776739" cy="560156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6217A85-2863-2F73-27EA-3842B706626C}"/>
                </a:ext>
              </a:extLst>
            </p:cNvPr>
            <p:cNvGrpSpPr/>
            <p:nvPr/>
          </p:nvGrpSpPr>
          <p:grpSpPr>
            <a:xfrm>
              <a:off x="5236708" y="1854367"/>
              <a:ext cx="811388" cy="240079"/>
              <a:chOff x="3609199" y="1861835"/>
              <a:chExt cx="306762" cy="240079"/>
            </a:xfrm>
            <a:solidFill>
              <a:schemeClr val="bg2">
                <a:lumMod val="75000"/>
                <a:alpha val="40000"/>
              </a:schemeClr>
            </a:solidFill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304D4E2-C64E-EC96-05FF-B1E4723D9CDB}"/>
                  </a:ext>
                </a:extLst>
              </p:cNvPr>
              <p:cNvSpPr/>
              <p:nvPr/>
            </p:nvSpPr>
            <p:spPr>
              <a:xfrm>
                <a:off x="3609199" y="1869303"/>
                <a:ext cx="304791" cy="23261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E9727798-F576-D350-6F11-0D53B33142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11161" y="1861835"/>
                <a:ext cx="0" cy="232611"/>
              </a:xfrm>
              <a:prstGeom prst="line">
                <a:avLst/>
              </a:prstGeom>
              <a:grpFill/>
              <a:ln w="12700">
                <a:noFill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C147C46-B0E9-8E49-06CD-7ABFC4E471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15961" y="1861835"/>
                <a:ext cx="0" cy="232611"/>
              </a:xfrm>
              <a:prstGeom prst="line">
                <a:avLst/>
              </a:prstGeom>
              <a:grpFill/>
              <a:ln w="12700">
                <a:noFill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611E693-F667-276C-8AD1-6D1FE3C50F06}"/>
                </a:ext>
              </a:extLst>
            </p:cNvPr>
            <p:cNvGrpSpPr/>
            <p:nvPr/>
          </p:nvGrpSpPr>
          <p:grpSpPr>
            <a:xfrm>
              <a:off x="5517481" y="1861835"/>
              <a:ext cx="311100" cy="240079"/>
              <a:chOff x="3604861" y="1861835"/>
              <a:chExt cx="311100" cy="240079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54B9B8A-4DB7-71CA-DDDB-763D931903F0}"/>
                  </a:ext>
                </a:extLst>
              </p:cNvPr>
              <p:cNvSpPr/>
              <p:nvPr/>
            </p:nvSpPr>
            <p:spPr>
              <a:xfrm>
                <a:off x="3604861" y="1869303"/>
                <a:ext cx="304791" cy="2326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44A0C1A-E441-C141-45F1-D8BB870E97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11161" y="1861835"/>
                <a:ext cx="0" cy="2326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08F76E0A-F2D9-3B88-9BC9-22673928F4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15961" y="1861835"/>
                <a:ext cx="0" cy="2326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6569F70-247D-A13E-29AC-3DDB263CB43F}"/>
                </a:ext>
              </a:extLst>
            </p:cNvPr>
            <p:cNvGrpSpPr/>
            <p:nvPr/>
          </p:nvGrpSpPr>
          <p:grpSpPr>
            <a:xfrm>
              <a:off x="2760723" y="1861835"/>
              <a:ext cx="1348019" cy="240079"/>
              <a:chOff x="3609199" y="1861835"/>
              <a:chExt cx="306762" cy="240079"/>
            </a:xfrm>
            <a:solidFill>
              <a:schemeClr val="bg2">
                <a:lumMod val="75000"/>
                <a:alpha val="40000"/>
              </a:schemeClr>
            </a:solidFill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0B84F923-7408-A007-E1A2-477784A56CF2}"/>
                  </a:ext>
                </a:extLst>
              </p:cNvPr>
              <p:cNvSpPr/>
              <p:nvPr/>
            </p:nvSpPr>
            <p:spPr>
              <a:xfrm>
                <a:off x="3609199" y="1869303"/>
                <a:ext cx="304791" cy="23261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38F870DB-656C-B43C-AEFF-E62C0DD5BF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11161" y="1861835"/>
                <a:ext cx="0" cy="232611"/>
              </a:xfrm>
              <a:prstGeom prst="line">
                <a:avLst/>
              </a:prstGeom>
              <a:grpFill/>
              <a:ln w="12700">
                <a:noFill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2596FEF1-A91E-322F-56B1-1791D7FADB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15961" y="1861835"/>
                <a:ext cx="0" cy="232611"/>
              </a:xfrm>
              <a:prstGeom prst="line">
                <a:avLst/>
              </a:prstGeom>
              <a:grpFill/>
              <a:ln w="12700">
                <a:noFill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FEA59FB1-05F4-2535-BE87-D96B87D3ECCA}"/>
                </a:ext>
              </a:extLst>
            </p:cNvPr>
            <p:cNvGrpSpPr/>
            <p:nvPr/>
          </p:nvGrpSpPr>
          <p:grpSpPr>
            <a:xfrm>
              <a:off x="3196429" y="1861835"/>
              <a:ext cx="311100" cy="240079"/>
              <a:chOff x="3604861" y="1861835"/>
              <a:chExt cx="311100" cy="240079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A3F46EF-A8A7-C931-A956-BDED84BA41F9}"/>
                  </a:ext>
                </a:extLst>
              </p:cNvPr>
              <p:cNvSpPr/>
              <p:nvPr/>
            </p:nvSpPr>
            <p:spPr>
              <a:xfrm>
                <a:off x="3604861" y="1869303"/>
                <a:ext cx="304791" cy="232611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6F3D31CF-D03F-7A54-94DD-44617917D4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11161" y="1861835"/>
                <a:ext cx="0" cy="2326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BBE900B8-48AB-8EE5-261A-4BD352EC71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15961" y="1861835"/>
                <a:ext cx="0" cy="2326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A762C79-A5CE-5346-3D90-6A7D7BC0B7A1}"/>
                </a:ext>
              </a:extLst>
            </p:cNvPr>
            <p:cNvGrpSpPr/>
            <p:nvPr/>
          </p:nvGrpSpPr>
          <p:grpSpPr>
            <a:xfrm>
              <a:off x="1315245" y="1868749"/>
              <a:ext cx="4776739" cy="545774"/>
              <a:chOff x="917954" y="5646492"/>
              <a:chExt cx="4776739" cy="54577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C292070F-4EB6-5CC0-23A7-6220C13138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2318" y="5762798"/>
                <a:ext cx="457200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4C3CC52A-EBDC-279F-8FC9-1B56A8590A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2318" y="5646492"/>
                <a:ext cx="0" cy="2326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57D003C-EA90-E153-E363-6D9654C81E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44318" y="5646492"/>
                <a:ext cx="0" cy="23261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7A06AD72-9340-D3EA-8ACB-BC3169DC373D}"/>
                      </a:ext>
                    </a:extLst>
                  </p:cNvPr>
                  <p:cNvSpPr txBox="1"/>
                  <p:nvPr/>
                </p:nvSpPr>
                <p:spPr>
                  <a:xfrm>
                    <a:off x="917954" y="5822934"/>
                    <a:ext cx="30479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SG" dirty="0"/>
                  </a:p>
                </p:txBody>
              </p:sp>
            </mc:Choice>
            <mc:Fallback xmlns=""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7A06AD72-9340-D3EA-8ACB-BC3169DC373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17954" y="5822934"/>
                    <a:ext cx="304790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SG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B2A3BDA5-F189-B222-4B75-8EFECAC5873E}"/>
                      </a:ext>
                    </a:extLst>
                  </p:cNvPr>
                  <p:cNvSpPr txBox="1"/>
                  <p:nvPr/>
                </p:nvSpPr>
                <p:spPr>
                  <a:xfrm>
                    <a:off x="5389903" y="5822934"/>
                    <a:ext cx="30479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SG" i="1">
                              <a:latin typeface="Cambria Math" panose="02040503050406030204" pitchFamily="18" charset="0"/>
                            </a:rPr>
                            <m:t>730</m:t>
                          </m:r>
                        </m:oMath>
                      </m:oMathPara>
                    </a14:m>
                    <a:endParaRPr lang="en-SG" dirty="0"/>
                  </a:p>
                </p:txBody>
              </p:sp>
            </mc:Choice>
            <mc:Fallback xmlns=""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B2A3BDA5-F189-B222-4B75-8EFECAC5873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389903" y="5822934"/>
                    <a:ext cx="304790" cy="36933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r="-84000"/>
                    </a:stretch>
                  </a:blipFill>
                </p:spPr>
                <p:txBody>
                  <a:bodyPr/>
                  <a:lstStyle/>
                  <a:p>
                    <a:r>
                      <a:rPr lang="en-SG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81F0279-089F-8CE7-BBA8-456241E186A9}"/>
                </a:ext>
              </a:extLst>
            </p:cNvPr>
            <p:cNvSpPr/>
            <p:nvPr/>
          </p:nvSpPr>
          <p:spPr>
            <a:xfrm>
              <a:off x="1468782" y="1869303"/>
              <a:ext cx="543117" cy="232611"/>
            </a:xfrm>
            <a:prstGeom prst="rect">
              <a:avLst/>
            </a:prstGeom>
            <a:solidFill>
              <a:schemeClr val="bg2">
                <a:lumMod val="75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9B324F12-B9D2-02ED-29F6-889C091429A4}"/>
              </a:ext>
            </a:extLst>
          </p:cNvPr>
          <p:cNvSpPr txBox="1"/>
          <p:nvPr/>
        </p:nvSpPr>
        <p:spPr>
          <a:xfrm>
            <a:off x="1227415" y="1471382"/>
            <a:ext cx="51307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dirty="0"/>
              <a:t>Seasonal effect                      Seasonal effect                                    Seasonal effect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29A39DC4-6408-BEA3-E4A5-94CE6E1BFA4D}"/>
              </a:ext>
            </a:extLst>
          </p:cNvPr>
          <p:cNvSpPr/>
          <p:nvPr/>
        </p:nvSpPr>
        <p:spPr>
          <a:xfrm rot="5400000">
            <a:off x="1676135" y="1449364"/>
            <a:ext cx="95690" cy="556882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>
              <a:solidFill>
                <a:sysClr val="windowText" lastClr="000000"/>
              </a:solidFill>
            </a:endParaRPr>
          </a:p>
        </p:txBody>
      </p:sp>
      <p:sp>
        <p:nvSpPr>
          <p:cNvPr id="46" name="Left Brace 45">
            <a:extLst>
              <a:ext uri="{FF2B5EF4-FFF2-40B4-BE49-F238E27FC236}">
                <a16:creationId xmlns:a16="http://schemas.microsoft.com/office/drawing/2014/main" id="{547E99AF-A9EB-8AC9-7FF0-768B6AB951F9}"/>
              </a:ext>
            </a:extLst>
          </p:cNvPr>
          <p:cNvSpPr/>
          <p:nvPr/>
        </p:nvSpPr>
        <p:spPr>
          <a:xfrm rot="5400000">
            <a:off x="3391197" y="1058108"/>
            <a:ext cx="95690" cy="1339397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>
              <a:solidFill>
                <a:sysClr val="windowText" lastClr="000000"/>
              </a:solidFill>
            </a:endParaRPr>
          </a:p>
        </p:txBody>
      </p:sp>
      <p:sp>
        <p:nvSpPr>
          <p:cNvPr id="47" name="Left Brace 46">
            <a:extLst>
              <a:ext uri="{FF2B5EF4-FFF2-40B4-BE49-F238E27FC236}">
                <a16:creationId xmlns:a16="http://schemas.microsoft.com/office/drawing/2014/main" id="{D8D49EE7-2400-E66A-3AB0-8B19CF490476}"/>
              </a:ext>
            </a:extLst>
          </p:cNvPr>
          <p:cNvSpPr/>
          <p:nvPr/>
        </p:nvSpPr>
        <p:spPr>
          <a:xfrm rot="5400000">
            <a:off x="5597151" y="1331701"/>
            <a:ext cx="95692" cy="806198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>
              <a:solidFill>
                <a:sysClr val="windowText" lastClr="000000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3A1C621-4FD3-95A6-DF04-2A787BEB145A}"/>
              </a:ext>
            </a:extLst>
          </p:cNvPr>
          <p:cNvSpPr txBox="1"/>
          <p:nvPr/>
        </p:nvSpPr>
        <p:spPr>
          <a:xfrm>
            <a:off x="2976713" y="1737551"/>
            <a:ext cx="3269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dirty="0">
                <a:solidFill>
                  <a:srgbClr val="0070C0"/>
                </a:solidFill>
              </a:rPr>
              <a:t>Exposure                                                  </a:t>
            </a:r>
            <a:r>
              <a:rPr lang="en-SG" sz="1200" dirty="0" err="1">
                <a:solidFill>
                  <a:srgbClr val="0070C0"/>
                </a:solidFill>
              </a:rPr>
              <a:t>Exposure</a:t>
            </a:r>
            <a:endParaRPr lang="en-SG" sz="1200" dirty="0">
              <a:solidFill>
                <a:srgbClr val="0070C0"/>
              </a:solidFill>
            </a:endParaRPr>
          </a:p>
        </p:txBody>
      </p:sp>
      <p:sp>
        <p:nvSpPr>
          <p:cNvPr id="49" name="Left Brace 48">
            <a:extLst>
              <a:ext uri="{FF2B5EF4-FFF2-40B4-BE49-F238E27FC236}">
                <a16:creationId xmlns:a16="http://schemas.microsoft.com/office/drawing/2014/main" id="{71161EBA-066A-41E7-E02B-D6DBA399D2AB}"/>
              </a:ext>
            </a:extLst>
          </p:cNvPr>
          <p:cNvSpPr/>
          <p:nvPr/>
        </p:nvSpPr>
        <p:spPr>
          <a:xfrm rot="5400000">
            <a:off x="3322673" y="1813487"/>
            <a:ext cx="67108" cy="31496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>
              <a:solidFill>
                <a:sysClr val="windowText" lastClr="000000"/>
              </a:solidFill>
            </a:endParaRPr>
          </a:p>
        </p:txBody>
      </p:sp>
      <p:sp>
        <p:nvSpPr>
          <p:cNvPr id="50" name="Left Brace 49">
            <a:extLst>
              <a:ext uri="{FF2B5EF4-FFF2-40B4-BE49-F238E27FC236}">
                <a16:creationId xmlns:a16="http://schemas.microsoft.com/office/drawing/2014/main" id="{683D7BCB-EE92-A535-DF10-3D9FA4F54B1E}"/>
              </a:ext>
            </a:extLst>
          </p:cNvPr>
          <p:cNvSpPr/>
          <p:nvPr/>
        </p:nvSpPr>
        <p:spPr>
          <a:xfrm rot="5400000">
            <a:off x="5641693" y="1813208"/>
            <a:ext cx="67108" cy="31496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>
              <a:solidFill>
                <a:sysClr val="windowText" lastClr="000000"/>
              </a:solidFill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42706B9-1217-02E6-B69D-9F633033E9BB}"/>
              </a:ext>
            </a:extLst>
          </p:cNvPr>
          <p:cNvCxnSpPr>
            <a:cxnSpLocks/>
          </p:cNvCxnSpPr>
          <p:nvPr/>
        </p:nvCxnSpPr>
        <p:spPr>
          <a:xfrm>
            <a:off x="3755609" y="2038363"/>
            <a:ext cx="0" cy="2326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7987879-F473-26E3-DD14-4B9751CAE217}"/>
                  </a:ext>
                </a:extLst>
              </p:cNvPr>
              <p:cNvSpPr txBox="1"/>
              <p:nvPr/>
            </p:nvSpPr>
            <p:spPr>
              <a:xfrm>
                <a:off x="3501619" y="2228796"/>
                <a:ext cx="3047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365</m:t>
                      </m:r>
                    </m:oMath>
                  </m:oMathPara>
                </a14:m>
                <a:endParaRPr lang="en-SG" dirty="0"/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7987879-F473-26E3-DD14-4B9751CAE2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1619" y="2228796"/>
                <a:ext cx="304790" cy="369332"/>
              </a:xfrm>
              <a:prstGeom prst="rect">
                <a:avLst/>
              </a:prstGeom>
              <a:blipFill>
                <a:blip r:embed="rId8"/>
                <a:stretch>
                  <a:fillRect r="-8400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676A2290-DCD7-8CBA-ADE2-1F4AD1E15E99}"/>
              </a:ext>
            </a:extLst>
          </p:cNvPr>
          <p:cNvSpPr txBox="1"/>
          <p:nvPr/>
        </p:nvSpPr>
        <p:spPr>
          <a:xfrm>
            <a:off x="1907964" y="5970609"/>
            <a:ext cx="6360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>
                <a:latin typeface="Arial" panose="020B0604020202020204" pitchFamily="34" charset="0"/>
                <a:cs typeface="Arial" panose="020B0604020202020204" pitchFamily="34" charset="0"/>
              </a:rPr>
              <a:t>Be careful of partitioning systematically aggregating exposures at the start or end of case-partitions!</a:t>
            </a:r>
          </a:p>
        </p:txBody>
      </p:sp>
    </p:spTree>
    <p:extLst>
      <p:ext uri="{BB962C8B-B14F-4D97-AF65-F5344CB8AC3E}">
        <p14:creationId xmlns:p14="http://schemas.microsoft.com/office/powerpoint/2010/main" val="1664328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BD2B58-3F67-8D2F-A3D4-D076088A70AB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554984" y="1240538"/>
                <a:ext cx="6970305" cy="5299158"/>
              </a:xfrm>
            </p:spPr>
            <p:txBody>
              <a:bodyPr>
                <a:noAutofit/>
              </a:bodyPr>
              <a:lstStyle/>
              <a:p>
                <a:pPr marL="342900" indent="-342900">
                  <a:lnSpc>
                    <a:spcPct val="120000"/>
                  </a:lnSpc>
                  <a:spcBef>
                    <a:spcPts val="600"/>
                  </a:spcBef>
                  <a:buFont typeface="+mj-lt"/>
                  <a:buAutoNum type="arabicPeriod"/>
                </a:pPr>
                <a:r>
                  <a:rPr lang="en-US" sz="1800" dirty="0"/>
                  <a:t>The Partitioned Analysis can reduce the bias from first event analysis by reducing the cumulative incidence rate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SG" sz="1800" b="0" i="0" smtClean="0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endParaRPr lang="en-US" sz="1800" dirty="0">
                  <a:highlight>
                    <a:srgbClr val="FFFF00"/>
                  </a:highlight>
                </a:endParaRPr>
              </a:p>
              <a:p>
                <a:pPr marL="342900" indent="-342900">
                  <a:lnSpc>
                    <a:spcPct val="120000"/>
                  </a:lnSpc>
                  <a:spcBef>
                    <a:spcPts val="600"/>
                  </a:spcBef>
                  <a:buFont typeface="+mj-lt"/>
                  <a:buAutoNum type="arabicPeriod"/>
                </a:pPr>
                <a:r>
                  <a:rPr lang="en-US" sz="1800" dirty="0"/>
                  <a:t>We provide a method to estimate the cumulative incidence rate and recommend the number of partitions</a:t>
                </a:r>
              </a:p>
              <a:p>
                <a:pPr marL="1128712" lvl="1" indent="-457200">
                  <a:lnSpc>
                    <a:spcPct val="120000"/>
                  </a:lnSpc>
                  <a:spcBef>
                    <a:spcPts val="600"/>
                  </a:spcBef>
                </a:pP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𝑃</m:t>
                    </m:r>
                    <m:d>
                      <m:dPr>
                        <m:ctrlPr>
                          <a:rPr lang="en-SG" sz="18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𝑌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=1 | 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𝑌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&gt;0</m:t>
                        </m:r>
                      </m:e>
                    </m:d>
                    <m:r>
                      <a:rPr lang="en-US" sz="1800" i="1"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f>
                      <m:fPr>
                        <m:ctrlPr>
                          <a:rPr lang="en-SG" sz="1800" i="1"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SG" sz="18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−</m:t>
                            </m:r>
                            <m:acc>
                              <m:accPr>
                                <m:chr m:val="̈"/>
                                <m:ctrlPr>
                                  <a:rPr lang="en-US" sz="18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en-SG" sz="18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</m:acc>
                          </m:sup>
                        </m:sSup>
                        <m:acc>
                          <m:accPr>
                            <m:chr m:val="̈"/>
                            <m:ctrlPr>
                              <a:rPr lang="en-US" sz="18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SG" sz="18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</m:acc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1−</m:t>
                        </m:r>
                        <m:sSup>
                          <m:sSupPr>
                            <m:ctrlPr>
                              <a:rPr lang="en-SG" sz="1800" i="1"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−</m:t>
                            </m:r>
                            <m:acc>
                              <m:accPr>
                                <m:chr m:val="̈"/>
                                <m:ctrlPr>
                                  <a:rPr lang="en-US" sz="18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en-SG" sz="18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</m:acc>
                            <m:r>
                              <m:rPr>
                                <m:nor/>
                              </m:rPr>
                              <a:rPr lang="en-SG" sz="1800" dirty="0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</a:rPr>
                              <m:t> </m:t>
                            </m:r>
                          </m:sup>
                        </m:sSup>
                      </m:den>
                    </m:f>
                  </m:oMath>
                </a14:m>
                <a:endParaRPr lang="en-US" sz="1800" dirty="0"/>
              </a:p>
              <a:p>
                <a:pPr marL="342900" indent="-342900">
                  <a:lnSpc>
                    <a:spcPct val="120000"/>
                  </a:lnSpc>
                  <a:spcBef>
                    <a:spcPts val="600"/>
                  </a:spcBef>
                  <a:buFont typeface="+mj-lt"/>
                  <a:buAutoNum type="arabicPeriod"/>
                </a:pPr>
                <a:r>
                  <a:rPr lang="en-US" sz="1800" dirty="0"/>
                  <a:t>Partitioned Analysis with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18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SG" sz="18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acc>
                    <m:r>
                      <a:rPr lang="en-SG" sz="1800" i="1">
                        <a:latin typeface="Cambria Math" panose="02040503050406030204" pitchFamily="18" charset="0"/>
                      </a:rPr>
                      <m:t>×10</m:t>
                    </m:r>
                  </m:oMath>
                </a14:m>
                <a:r>
                  <a:rPr lang="en-SG" sz="1800" dirty="0"/>
                  <a:t> </a:t>
                </a:r>
                <a:r>
                  <a:rPr lang="en-US" sz="1800" dirty="0"/>
                  <a:t>partitions (</a:t>
                </a:r>
                <a:r>
                  <a:rPr lang="en-US" sz="1800" dirty="0">
                    <a:solidFill>
                      <a:srgbClr val="9933FF"/>
                    </a:solidFill>
                  </a:rPr>
                  <a:t>GPA</a:t>
                </a:r>
                <a:r>
                  <a:rPr lang="en-US" sz="1800" dirty="0"/>
                  <a:t>):</a:t>
                </a:r>
              </a:p>
              <a:p>
                <a:pPr marL="1128712" lvl="1" indent="-457200">
                  <a:lnSpc>
                    <a:spcPct val="120000"/>
                  </a:lnSpc>
                  <a:spcBef>
                    <a:spcPts val="600"/>
                  </a:spcBef>
                  <a:buFont typeface="+mj-lt"/>
                  <a:buAutoNum type="romanLcPeriod"/>
                </a:pPr>
                <a:r>
                  <a:rPr lang="en-US" sz="1800" dirty="0"/>
                  <a:t>maintains a relative bias &lt; 5%</a:t>
                </a:r>
              </a:p>
              <a:p>
                <a:pPr marL="1128712" lvl="1" indent="-457200">
                  <a:lnSpc>
                    <a:spcPct val="120000"/>
                  </a:lnSpc>
                  <a:spcBef>
                    <a:spcPts val="600"/>
                  </a:spcBef>
                  <a:buFont typeface="+mj-lt"/>
                  <a:buAutoNum type="romanLcPeriod"/>
                </a:pPr>
                <a:r>
                  <a:rPr lang="en-US" sz="1800" dirty="0"/>
                  <a:t>has good coverage probability of the 95% CI</a:t>
                </a:r>
              </a:p>
              <a:p>
                <a:pPr marL="1128712" lvl="1" indent="-457200">
                  <a:lnSpc>
                    <a:spcPct val="120000"/>
                  </a:lnSpc>
                  <a:spcBef>
                    <a:spcPts val="600"/>
                  </a:spcBef>
                  <a:buFont typeface="+mj-lt"/>
                  <a:buAutoNum type="romanLcPeriod"/>
                </a:pPr>
                <a:r>
                  <a:rPr lang="en-US" sz="1800" dirty="0"/>
                  <a:t>Has lower RMSE</a:t>
                </a:r>
              </a:p>
              <a:p>
                <a:pPr marL="457200" indent="-457200">
                  <a:lnSpc>
                    <a:spcPct val="120000"/>
                  </a:lnSpc>
                  <a:spcBef>
                    <a:spcPts val="600"/>
                  </a:spcBef>
                </a:pPr>
                <a:endParaRPr lang="en-US" sz="800" dirty="0"/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20BD2B58-3F67-8D2F-A3D4-D076088A70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554984" y="1240538"/>
                <a:ext cx="6970305" cy="5299158"/>
              </a:xfrm>
              <a:blipFill>
                <a:blip r:embed="rId3"/>
                <a:stretch>
                  <a:fillRect l="-525" t="-115" r="-70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C3746401-95AC-36F3-8705-C8926A045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SG" sz="2400" dirty="0"/>
              <a:t>Conclusions: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390409-5400-3FB6-259F-92D8AEC99D9D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16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Picture 9" descr="A screenshot of a graph&#10;&#10;Description automatically generated">
            <a:extLst>
              <a:ext uri="{FF2B5EF4-FFF2-40B4-BE49-F238E27FC236}">
                <a16:creationId xmlns:a16="http://schemas.microsoft.com/office/drawing/2014/main" id="{1C866800-776F-6A40-F58B-99F9079C8B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3247" y="13763138"/>
            <a:ext cx="2707539" cy="50089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DAEA68-E367-FD28-24AB-81873F76F9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10"/>
          <a:stretch/>
        </p:blipFill>
        <p:spPr>
          <a:xfrm>
            <a:off x="7631304" y="1364975"/>
            <a:ext cx="3984483" cy="293463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F8B324FC-8174-D81B-56AD-5932EB19E4A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93321988"/>
                  </p:ext>
                </p:extLst>
              </p:nvPr>
            </p:nvGraphicFramePr>
            <p:xfrm>
              <a:off x="7652534" y="2109354"/>
              <a:ext cx="3984482" cy="1901538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378164">
                      <a:extLst>
                        <a:ext uri="{9D8B030D-6E8A-4147-A177-3AD203B41FA5}">
                          <a16:colId xmlns:a16="http://schemas.microsoft.com/office/drawing/2014/main" val="219053064"/>
                        </a:ext>
                      </a:extLst>
                    </a:gridCol>
                    <a:gridCol w="1803159">
                      <a:extLst>
                        <a:ext uri="{9D8B030D-6E8A-4147-A177-3AD203B41FA5}">
                          <a16:colId xmlns:a16="http://schemas.microsoft.com/office/drawing/2014/main" val="3040672568"/>
                        </a:ext>
                      </a:extLst>
                    </a:gridCol>
                    <a:gridCol w="1803159">
                      <a:extLst>
                        <a:ext uri="{9D8B030D-6E8A-4147-A177-3AD203B41FA5}">
                          <a16:colId xmlns:a16="http://schemas.microsoft.com/office/drawing/2014/main" val="199886998"/>
                        </a:ext>
                      </a:extLst>
                    </a:gridCol>
                  </a:tblGrid>
                  <a:tr h="51547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>
                                    <a:effectLst/>
                                    <a:latin typeface="Cambria Math" panose="02040503050406030204" pitchFamily="18" charset="0"/>
                                  </a:rPr>
                                  <m:t>𝒀</m:t>
                                </m:r>
                              </m:oMath>
                            </m:oMathPara>
                          </a14:m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Observed AMI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SG" sz="1800" b="1" i="0" smtClean="0">
                                  <a:effectLst/>
                                  <a:latin typeface="Cambria Math" panose="02040503050406030204" pitchFamily="18" charset="0"/>
                                </a:rPr>
                                <m:t>𝚲</m:t>
                              </m:r>
                              <m:r>
                                <a:rPr lang="en-SG" sz="1800" b="1" i="0" smtClean="0">
                                  <a:effectLst/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̈"/>
                                  <m:ctrlPr>
                                    <a:rPr lang="en-US" sz="180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SG" sz="1800" b="1" i="0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  <m:t>𝚲</m:t>
                                  </m:r>
                                </m:e>
                              </m:acc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1800">
                                  <a:effectLst/>
                                  <a:latin typeface="Cambria Math" panose="02040503050406030204" pitchFamily="18" charset="0"/>
                                </a:rPr>
                                <m:t>𝟐𝟔</m:t>
                              </m:r>
                            </m:oMath>
                          </a14:m>
                          <a:r>
                            <a:rPr lang="en-US" sz="1800" dirty="0">
                              <a:effectLst/>
                            </a:rPr>
                            <a:t> 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910551007"/>
                      </a:ext>
                    </a:extLst>
                  </a:tr>
                  <a:tr h="34651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effectLst/>
                            </a:rPr>
                            <a:t>1</a:t>
                          </a:r>
                          <a:endParaRPr lang="en-SG" sz="18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0.877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0.876</a:t>
                          </a:r>
                          <a:endParaRPr lang="en-SG" sz="18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72386606"/>
                      </a:ext>
                    </a:extLst>
                  </a:tr>
                  <a:tr h="34651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effectLst/>
                            </a:rPr>
                            <a:t>2</a:t>
                          </a:r>
                          <a:endParaRPr lang="en-SG" sz="18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0.104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0.114</a:t>
                          </a:r>
                          <a:endParaRPr lang="en-SG" sz="18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836379198"/>
                      </a:ext>
                    </a:extLst>
                  </a:tr>
                  <a:tr h="34651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effectLst/>
                            </a:rPr>
                            <a:t>3</a:t>
                          </a:r>
                          <a:endParaRPr lang="en-SG" sz="18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0.012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0.010</a:t>
                          </a:r>
                          <a:endParaRPr lang="en-SG" sz="18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897226701"/>
                      </a:ext>
                    </a:extLst>
                  </a:tr>
                  <a:tr h="34651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effectLst/>
                            </a:rPr>
                            <a:t>4</a:t>
                          </a:r>
                          <a:endParaRPr lang="en-SG" sz="18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0.007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0.000</a:t>
                          </a:r>
                          <a:endParaRPr lang="en-SG" sz="18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6955162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F8B324FC-8174-D81B-56AD-5932EB19E4A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93321988"/>
                  </p:ext>
                </p:extLst>
              </p:nvPr>
            </p:nvGraphicFramePr>
            <p:xfrm>
              <a:off x="7652534" y="2109354"/>
              <a:ext cx="3984482" cy="1901538"/>
            </p:xfrm>
            <a:graphic>
              <a:graphicData uri="http://schemas.openxmlformats.org/drawingml/2006/table">
                <a:tbl>
                  <a:tblPr firstRow="1" firstCol="1" bandRow="1">
                    <a:tableStyleId>{9D7B26C5-4107-4FEC-AEDC-1716B250A1EF}</a:tableStyleId>
                  </a:tblPr>
                  <a:tblGrid>
                    <a:gridCol w="378164">
                      <a:extLst>
                        <a:ext uri="{9D8B030D-6E8A-4147-A177-3AD203B41FA5}">
                          <a16:colId xmlns:a16="http://schemas.microsoft.com/office/drawing/2014/main" val="219053064"/>
                        </a:ext>
                      </a:extLst>
                    </a:gridCol>
                    <a:gridCol w="1803159">
                      <a:extLst>
                        <a:ext uri="{9D8B030D-6E8A-4147-A177-3AD203B41FA5}">
                          <a16:colId xmlns:a16="http://schemas.microsoft.com/office/drawing/2014/main" val="3040672568"/>
                        </a:ext>
                      </a:extLst>
                    </a:gridCol>
                    <a:gridCol w="1803159">
                      <a:extLst>
                        <a:ext uri="{9D8B030D-6E8A-4147-A177-3AD203B41FA5}">
                          <a16:colId xmlns:a16="http://schemas.microsoft.com/office/drawing/2014/main" val="199886998"/>
                        </a:ext>
                      </a:extLst>
                    </a:gridCol>
                  </a:tblGrid>
                  <a:tr h="51547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28252" marR="128252" marT="0" marB="0">
                        <a:blipFill>
                          <a:blip r:embed="rId6"/>
                          <a:stretch>
                            <a:fillRect t="-10588" r="-958065" b="-285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Observed AMI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28252" marR="128252" marT="0" marB="0">
                        <a:blipFill>
                          <a:blip r:embed="rId6"/>
                          <a:stretch>
                            <a:fillRect l="-120946" t="-10588" r="-676" b="-2858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10551007"/>
                      </a:ext>
                    </a:extLst>
                  </a:tr>
                  <a:tr h="34651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effectLst/>
                            </a:rPr>
                            <a:t>1</a:t>
                          </a:r>
                          <a:endParaRPr lang="en-SG" sz="18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0.877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0.876</a:t>
                          </a:r>
                          <a:endParaRPr lang="en-SG" sz="18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72386606"/>
                      </a:ext>
                    </a:extLst>
                  </a:tr>
                  <a:tr h="34651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effectLst/>
                            </a:rPr>
                            <a:t>2</a:t>
                          </a:r>
                          <a:endParaRPr lang="en-SG" sz="18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0.104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0.114</a:t>
                          </a:r>
                          <a:endParaRPr lang="en-SG" sz="18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836379198"/>
                      </a:ext>
                    </a:extLst>
                  </a:tr>
                  <a:tr h="34651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effectLst/>
                            </a:rPr>
                            <a:t>3</a:t>
                          </a:r>
                          <a:endParaRPr lang="en-SG" sz="18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0.012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0.010</a:t>
                          </a:r>
                          <a:endParaRPr lang="en-SG" sz="18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897226701"/>
                      </a:ext>
                    </a:extLst>
                  </a:tr>
                  <a:tr h="34651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effectLst/>
                            </a:rPr>
                            <a:t>4</a:t>
                          </a:r>
                          <a:endParaRPr lang="en-SG" sz="1800" b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dirty="0">
                              <a:effectLst/>
                            </a:rPr>
                            <a:t>0.007</a:t>
                          </a:r>
                          <a:endParaRPr lang="en-SG" sz="18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15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1800" b="0" dirty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effectLst/>
                            </a:rPr>
                            <a:t>0.000</a:t>
                          </a:r>
                          <a:endParaRPr lang="en-SG" sz="1800" b="0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28252" marR="128252" marT="0" marB="0"/>
                    </a:tc>
                    <a:extLst>
                      <a:ext uri="{0D108BD9-81ED-4DB2-BD59-A6C34878D82A}">
                        <a16:rowId xmlns:a16="http://schemas.microsoft.com/office/drawing/2014/main" val="369551620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4" name="Picture 13" descr="A screenshot of a graph&#10;&#10;Description automatically generated">
            <a:extLst>
              <a:ext uri="{FF2B5EF4-FFF2-40B4-BE49-F238E27FC236}">
                <a16:creationId xmlns:a16="http://schemas.microsoft.com/office/drawing/2014/main" id="{220CF5D2-17D5-F138-2BAA-0290C88A35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1379" y="3401592"/>
            <a:ext cx="2379431" cy="2934631"/>
          </a:xfrm>
          <a:prstGeom prst="rect">
            <a:avLst/>
          </a:prstGeom>
        </p:spPr>
      </p:pic>
      <p:pic>
        <p:nvPicPr>
          <p:cNvPr id="21" name="Picture 20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DCB2B9C2-1E35-E1A5-95FD-0658E320C0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0810" y="3401594"/>
            <a:ext cx="2379430" cy="293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977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0863D78-CC97-664B-A0F1-BB13559960F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8061" y="1264634"/>
            <a:ext cx="10643151" cy="453445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2200" b="1" dirty="0"/>
              <a:t>Funding: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2000" dirty="0"/>
              <a:t>This work was supported by National Medical Research Council, Singapore (MOH-000526).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8C0E602-BC7A-3441-94E4-F1C6A03A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US" sz="2400" dirty="0"/>
              <a:t>Acknowledgements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02612D-8851-9A3C-159E-97F4BC38FE64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17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316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0863D78-CC97-664B-A0F1-BB13559960F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68061" y="1264634"/>
            <a:ext cx="10643151" cy="4534451"/>
          </a:xfrm>
        </p:spPr>
        <p:txBody>
          <a:bodyPr>
            <a:noAutofit/>
          </a:bodyPr>
          <a:lstStyle/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SG" sz="1200" dirty="0"/>
              <a:t>Di Bartolomeo S, Marino M, </a:t>
            </a:r>
            <a:r>
              <a:rPr lang="en-SG" sz="1200" dirty="0" err="1"/>
              <a:t>Guastaroba</a:t>
            </a:r>
            <a:r>
              <a:rPr lang="en-SG" sz="1200" dirty="0"/>
              <a:t> P, Valent F, De Palma R. Self‐Controlled Case‐Series Study to Verify the Effect of Adherence to Beta‐Blockers in Secondary Prevention of Myocardial Infarction. J Am Heart Assoc. 2015;4(1):e001575. doi:10.1161/JAHA.114.001575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SG" sz="1200" dirty="0"/>
              <a:t>Kwong JC, Schwartz KL, Campitelli MA, et al. Acute Myocardial Infarction after Laboratory-Confirmed Influenza Infection. N Engl J Med. 2018;378(4):345-353. doi:10.1056/NEJMoa1702090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SG" sz="1200" dirty="0" err="1"/>
              <a:t>Langan</a:t>
            </a:r>
            <a:r>
              <a:rPr lang="en-SG" sz="1200" dirty="0"/>
              <a:t> SM, Minassian C, Smeeth L, Thomas SL. Risk of Stroke Following Herpes Zoster: A Self-Controlled Case-Series Study. Clin Infect Dis. 2014;58(11):1497-1503. doi:10.1093/</a:t>
            </a:r>
            <a:r>
              <a:rPr lang="en-SG" sz="1200" dirty="0" err="1"/>
              <a:t>cid</a:t>
            </a:r>
            <a:r>
              <a:rPr lang="en-SG" sz="1200" dirty="0"/>
              <a:t>/ciu098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SG" sz="1200" dirty="0"/>
              <a:t>Miller E, Goldacre M, Pugh S, et al. Risk of aseptic meningitis after measles, mumps, and rubella vaccine in UK children. Lancet Lond Engl. 1993;341(8851):979-982. doi:10.1016/0140-6736(93)91069-x</a:t>
            </a: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SG" sz="1200" dirty="0"/>
              <a:t>Thomas SL, Minassian C, Ganesan V, </a:t>
            </a:r>
            <a:r>
              <a:rPr lang="en-SG" sz="1200" dirty="0" err="1"/>
              <a:t>Langan</a:t>
            </a:r>
            <a:r>
              <a:rPr lang="en-SG" sz="1200" dirty="0"/>
              <a:t> SM, Smeeth L. Chickenpox and Risk of Stroke: A Self-controlled Case Series Analysis. Clin Infect Dis. 2014;58(1):61-68. doi:10.1093/</a:t>
            </a:r>
            <a:r>
              <a:rPr lang="en-SG" sz="1200" dirty="0" err="1"/>
              <a:t>cid</a:t>
            </a:r>
            <a:r>
              <a:rPr lang="en-SG" sz="1200" dirty="0"/>
              <a:t>/cit659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SG" sz="1200" dirty="0"/>
              <a:t>Warren-Gash C, Hayward AC, Hemingway H, et al. Influenza Infection and Risk of Acute Myocardial Infarction in England and Wales: A CALIBER Self-Controlled Case Series Study. J Infect Dis. 2012;206(11):1652-1659. doi:10.1093/</a:t>
            </a:r>
            <a:r>
              <a:rPr lang="en-SG" sz="1200" dirty="0" err="1"/>
              <a:t>infdis</a:t>
            </a:r>
            <a:r>
              <a:rPr lang="en-SG" sz="1200" dirty="0"/>
              <a:t>/jis597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SG" sz="1200" dirty="0"/>
              <a:t>Warren-Gash C, Blackburn R, Whitaker H, McMenamin J, Hayward AC. Laboratory-confirmed respiratory infections as triggers for acute myocardial infarction and stroke: a self-controlled case series analysis of national linked datasets from Scotland. </a:t>
            </a:r>
            <a:r>
              <a:rPr lang="en-SG" sz="1200" dirty="0" err="1"/>
              <a:t>Eur</a:t>
            </a:r>
            <a:r>
              <a:rPr lang="en-SG" sz="1200" dirty="0"/>
              <a:t> Respir J. 2018;51(3). doi:10.1183/13993003.01794-2017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SG" sz="1200" dirty="0"/>
              <a:t>Whitaker HJ, Farrington CP, </a:t>
            </a:r>
            <a:r>
              <a:rPr lang="en-SG" sz="1200" dirty="0" err="1"/>
              <a:t>Spiessens</a:t>
            </a:r>
            <a:r>
              <a:rPr lang="en-SG" sz="1200" dirty="0"/>
              <a:t> B, Musonda P. Tutorial in biostatistics: the self-controlled case series method. Stat Med. 2006;25(10):1768-1797. doi:10.1002/sim.2302</a:t>
            </a:r>
          </a:p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SG" sz="1200" dirty="0"/>
              <a:t>Whitaker HJ, Steer CD, Farrington CP. Self-controlled case series studies: Just how rare does a rare non-recurrent outcome need to be? </a:t>
            </a:r>
            <a:r>
              <a:rPr lang="en-SG" sz="1200" dirty="0" err="1"/>
              <a:t>Biom</a:t>
            </a:r>
            <a:r>
              <a:rPr lang="en-SG" sz="1200" dirty="0"/>
              <a:t> J. 2018;60(6):1110-1120. doi:10.1002/bimj.201800019</a:t>
            </a:r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endParaRPr lang="en-SG" sz="1200" dirty="0"/>
          </a:p>
          <a:p>
            <a:pPr marL="0" marR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endParaRPr lang="en-SG" sz="1200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8C0E602-BC7A-3441-94E4-F1C6A03A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US" sz="2400" dirty="0"/>
              <a:t>References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C2B6A2-51D7-7B64-A2F1-2582C387440C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18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8013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8356E8-B4B9-4840-8544-91DEE2D16D9F}"/>
              </a:ext>
            </a:extLst>
          </p:cNvPr>
          <p:cNvSpPr/>
          <p:nvPr/>
        </p:nvSpPr>
        <p:spPr>
          <a:xfrm>
            <a:off x="2250831" y="2569476"/>
            <a:ext cx="74136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01758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6FA0-4881-DFCA-E133-711DEA108E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964681"/>
            <a:ext cx="10030691" cy="1594665"/>
          </a:xfrm>
        </p:spPr>
        <p:txBody>
          <a:bodyPr/>
          <a:lstStyle/>
          <a:p>
            <a:r>
              <a:rPr lang="en-SG" dirty="0"/>
              <a:t>1. The Self-Controlled Case Series (SCCS)</a:t>
            </a:r>
          </a:p>
        </p:txBody>
      </p:sp>
    </p:spTree>
    <p:extLst>
      <p:ext uri="{BB962C8B-B14F-4D97-AF65-F5344CB8AC3E}">
        <p14:creationId xmlns:p14="http://schemas.microsoft.com/office/powerpoint/2010/main" val="1832280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7223760" y="1264634"/>
                <a:ext cx="5110480" cy="4534451"/>
              </a:xfrm>
            </p:spPr>
            <p:txBody>
              <a:bodyPr>
                <a:noAutofit/>
              </a:bodyPr>
              <a:lstStyle/>
              <a:p>
                <a:pPr marL="0" marR="0">
                  <a:lnSpc>
                    <a:spcPct val="115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endParaRPr lang="en-SG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271462" marR="0" indent="-285750">
                  <a:lnSpc>
                    <a:spcPct val="100000"/>
                  </a:lnSpc>
                  <a:spcBef>
                    <a:spcPts val="0"/>
                  </a:spcBef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smtClean="0">
                        <a:solidFill>
                          <a:srgbClr val="00B05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True</m:t>
                    </m:r>
                    <m:r>
                      <a:rPr lang="en-US" sz="1800" smtClean="0">
                        <a:solidFill>
                          <a:srgbClr val="00B05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800" smtClean="0">
                        <a:solidFill>
                          <a:srgbClr val="00B05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Bias</m:t>
                    </m:r>
                    <m:r>
                      <a:rPr lang="en-US" sz="18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SG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acc>
                          <m:accPr>
                            <m:chr m:val="̅"/>
                            <m:ctrlPr>
                              <a:rPr lang="en-SG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𝜌</m:t>
                            </m:r>
                          </m:e>
                        </m:acc>
                        <m:r>
                          <a:rPr lang="en-US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𝜌</m:t>
                        </m:r>
                      </m:num>
                      <m:den>
                        <m:r>
                          <a:rPr lang="en-US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𝜌</m:t>
                        </m:r>
                      </m:den>
                    </m:f>
                  </m:oMath>
                </a14:m>
                <a:r>
                  <a:rPr lang="en-SG" sz="1800" dirty="0">
                    <a:solidFill>
                      <a:schemeClr val="tx1"/>
                    </a:solidFill>
                    <a:effectLst/>
                  </a:rPr>
                  <a:t> </a:t>
                </a:r>
                <a:endParaRPr lang="en-SG" sz="1800" dirty="0"/>
              </a:p>
              <a:p>
                <a:pPr marL="942974" lvl="1" indent="-285750">
                  <a:lnSpc>
                    <a:spcPct val="100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SG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𝜌</m:t>
                        </m:r>
                      </m:e>
                    </m:acc>
                    <m:r>
                      <a:rPr lang="en-US" sz="1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→</m:t>
                    </m:r>
                    <m:acc>
                      <m:accPr>
                        <m:chr m:val="̅"/>
                        <m:ctrlPr>
                          <a:rPr lang="en-SG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𝜌</m:t>
                        </m:r>
                      </m:e>
                    </m:acc>
                    <m:r>
                      <a:rPr lang="en-US" sz="1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SG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SG" sz="1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1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sub>
                              <m:sup/>
                              <m:e>
                                <m:sSub>
                                  <m:sSubPr>
                                    <m:ctrlPr>
                                      <a:rPr lang="en-SG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  <m:r>
                                      <a:rPr lang="en-US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</m:e>
                            </m:nary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SG" sz="1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1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sub>
                              <m:sup/>
                              <m:e>
                                <m:sSub>
                                  <m:sSubPr>
                                    <m:ctrlPr>
                                      <a:rPr lang="en-SG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0</m:t>
                                    </m:r>
                                    <m:r>
                                      <a:rPr lang="en-US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</m:e>
                            </m:nary>
                          </m:den>
                        </m:f>
                      </m:e>
                    </m:d>
                    <m:d>
                      <m:dPr>
                        <m:ctrlPr>
                          <a:rPr lang="en-SG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𝑏</m:t>
                            </m:r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num>
                          <m:den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den>
                        </m:f>
                      </m:e>
                    </m:d>
                    <m:r>
                      <a:rPr lang="en-US" sz="1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=</m:t>
                    </m:r>
                    <m:d>
                      <m:dPr>
                        <m:ctrlPr>
                          <a:rPr lang="en-SG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SG" sz="1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Calibri" panose="020F0502020204030204" pitchFamily="34" charset="0"/>
                                  </a:rPr>
                                </m:ctrlPr>
                              </m:naryPr>
                              <m:sub>
                                <m:r>
                                  <a:rPr lang="en-US" sz="1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</m:sub>
                              <m:sup/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SG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Calibri" panose="020F0502020204030204" pitchFamily="34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SG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  <m:t>𝑒</m:t>
                                        </m:r>
                                      </m:e>
                                      <m:sup>
                                        <m:r>
                                          <a:rPr lang="en-US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SG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𝜆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𝑠</m:t>
                                            </m:r>
                                          </m:sub>
                                        </m:sSub>
                                        <m:r>
                                          <a:rPr lang="en-US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  <m:t>𝑐</m:t>
                                        </m:r>
                                      </m:sup>
                                    </m:sSup>
                                    <m:d>
                                      <m:dPr>
                                        <m:ctrlPr>
                                          <a:rPr lang="en-SG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  <m:t>1−</m:t>
                                        </m:r>
                                        <m:sSup>
                                          <m:sSupPr>
                                            <m:ctrlPr>
                                              <a:rPr lang="en-SG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𝜌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SG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𝜆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𝑑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  <m:r>
                                      <a:rPr lang="en-US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Calibri" panose="020F0502020204030204" pitchFamily="34" charset="0"/>
                                      </a:rPr>
                                      <m:t>𝑃</m:t>
                                    </m:r>
                                    <m:d>
                                      <m:dPr>
                                        <m:ctrlPr>
                                          <a:rPr lang="en-SG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SG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sz="140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Λ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𝑠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d>
                              </m:e>
                            </m:nary>
                          </m:num>
                          <m:den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1−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SG" sz="1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Calibri" panose="020F0502020204030204" pitchFamily="34" charset="0"/>
                                  </a:rPr>
                                </m:ctrlPr>
                              </m:naryPr>
                              <m:sub>
                                <m:r>
                                  <a:rPr lang="en-US" sz="1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</m:sub>
                              <m:sup/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SG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Calibri" panose="020F0502020204030204" pitchFamily="34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ctrlPr>
                                          <a:rPr lang="en-SG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SG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SG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sty m:val="p"/>
                                                  </m:rPr>
                                                  <a:rPr lang="en-US" sz="140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Λ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</m:sup>
                                        </m:sSup>
                                        <m:r>
                                          <a:rPr lang="en-US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  <m:t>+</m:t>
                                        </m:r>
                                        <m:sSup>
                                          <m:sSupPr>
                                            <m:ctrlPr>
                                              <a:rPr lang="en-SG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𝑒</m:t>
                                            </m:r>
                                          </m:e>
                                          <m:sup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−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SG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𝜆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𝑠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𝑐</m:t>
                                            </m:r>
                                          </m:sup>
                                        </m:sSup>
                                        <m:d>
                                          <m:dPr>
                                            <m:ctrlPr>
                                              <a:rPr lang="en-SG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1−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SG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US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𝑒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US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−</m:t>
                                                </m:r>
                                                <m:r>
                                                  <a:rPr lang="en-US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𝜌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SG" sz="1400" i="1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  <a:ea typeface="DengXian" panose="02010600030101010101" pitchFamily="2" charset="-122"/>
                                                        <a:cs typeface="Calibri" panose="020F0502020204030204" pitchFamily="34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1400" i="1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  <a:ea typeface="DengXian" panose="02010600030101010101" pitchFamily="2" charset="-122"/>
                                                        <a:cs typeface="Calibri" panose="020F0502020204030204" pitchFamily="34" charset="0"/>
                                                      </a:rPr>
                                                      <m:t>𝜆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1400" i="1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  <a:ea typeface="DengXian" panose="02010600030101010101" pitchFamily="2" charset="-122"/>
                                                        <a:cs typeface="Calibri" panose="020F0502020204030204" pitchFamily="34" charset="0"/>
                                                      </a:rPr>
                                                      <m:t>𝑠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sz="14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DengXian" panose="02010600030101010101" pitchFamily="2" charset="-122"/>
                                                    <a:cs typeface="Calibri" panose="020F0502020204030204" pitchFamily="34" charset="0"/>
                                                  </a:rPr>
                                                  <m:t>𝑑</m:t>
                                                </m:r>
                                              </m:sup>
                                            </m:sSup>
                                          </m:e>
                                        </m:d>
                                      </m:e>
                                    </m:d>
                                    <m:r>
                                      <a:rPr lang="en-US" sz="1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Calibri" panose="020F0502020204030204" pitchFamily="34" charset="0"/>
                                      </a:rPr>
                                      <m:t>𝑃</m:t>
                                    </m:r>
                                    <m:d>
                                      <m:dPr>
                                        <m:ctrlPr>
                                          <a:rPr lang="en-SG" sz="1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Calibri" panose="020F0502020204030204" pitchFamily="34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SG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en-US" sz="140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Λ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  <a:ea typeface="DengXian" panose="02010600030101010101" pitchFamily="2" charset="-122"/>
                                                <a:cs typeface="Calibri" panose="020F0502020204030204" pitchFamily="34" charset="0"/>
                                              </a:rPr>
                                              <m:t>𝑠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d>
                              </m:e>
                            </m:nary>
                          </m:den>
                        </m:f>
                      </m:e>
                    </m:d>
                    <m:d>
                      <m:dPr>
                        <m:ctrlPr>
                          <a:rPr lang="en-SG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</m:ctrlPr>
                          </m:fPr>
                          <m:num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𝑏</m:t>
                            </m:r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−</m:t>
                            </m:r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𝑑</m:t>
                            </m:r>
                          </m:num>
                          <m:den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𝑑</m:t>
                            </m:r>
                          </m:den>
                        </m:f>
                      </m:e>
                    </m:d>
                    <m:r>
                      <a:rPr lang="en-US" sz="1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 </m:t>
                    </m:r>
                  </m:oMath>
                </a14:m>
                <a:r>
                  <a:rPr lang="en-US" sz="2600" dirty="0"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</a:p>
              <a:p>
                <a:pPr marL="271462" indent="-285750">
                  <a:lnSpc>
                    <a:spcPct val="100000"/>
                  </a:lnSpc>
                  <a:spcBef>
                    <a:spcPts val="0"/>
                  </a:spcBef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SG" sz="1800" smtClean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Bia</m:t>
                    </m:r>
                    <m:sSub>
                      <m:sSubPr>
                        <m:ctrlPr>
                          <a:rPr lang="en-SG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SG" sz="180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  <m:sub>
                        <m:r>
                          <a:rPr lang="en-SG" sz="180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SG" sz="18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SG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SG" sz="18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̌"/>
                                    <m:ctrlPr>
                                      <a:rPr lang="en-SG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𝜌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𝜌</m:t>
                            </m:r>
                          </m:num>
                          <m:den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𝜌</m:t>
                            </m:r>
                          </m:den>
                        </m:f>
                      </m:e>
                    </m:d>
                    <m:r>
                      <a:rPr lang="en-US" sz="18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≤</m:t>
                    </m:r>
                    <m:f>
                      <m:fPr>
                        <m:ctrlPr>
                          <a:rPr lang="en-SG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acc>
                      <m:accPr>
                        <m:chr m:val="̅"/>
                        <m:ctrlPr>
                          <a:rPr lang="en-SG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Λ</m:t>
                        </m:r>
                      </m:e>
                    </m:acc>
                  </m:oMath>
                </a14:m>
                <a:r>
                  <a:rPr lang="en-SG" sz="1800" dirty="0">
                    <a:solidFill>
                      <a:schemeClr val="tx1"/>
                    </a:solidFill>
                  </a:rPr>
                  <a:t> </a:t>
                </a:r>
              </a:p>
              <a:p>
                <a:pPr marL="942974" lvl="1" indent="-285750">
                  <a:lnSpc>
                    <a:spcPct val="100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SG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sz="1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acc>
                    <m:r>
                      <a:rPr lang="en-US" sz="1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SG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SG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US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SG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4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sz="1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US" sz="1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SG" sz="1400" dirty="0">
                  <a:solidFill>
                    <a:schemeClr val="tx1"/>
                  </a:solidFill>
                </a:endParaRPr>
              </a:p>
              <a:p>
                <a:pPr marL="285750" indent="-28575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SG" sz="180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Bia</m:t>
                    </m:r>
                    <m:sSub>
                      <m:sSubPr>
                        <m:ctrlPr>
                          <a:rPr lang="en-SG" sz="18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SG" sz="180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a:rPr lang="en-SG" sz="180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SG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SG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SG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̌"/>
                                    <m:ctrlPr>
                                      <a:rPr lang="en-SG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num>
                          <m:den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𝜌</m:t>
                            </m:r>
                          </m:den>
                        </m:f>
                      </m:e>
                    </m:d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≤</m:t>
                    </m:r>
                    <m:f>
                      <m:fPr>
                        <m:ctrlPr>
                          <a:rPr lang="en-SG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d>
                      <m:dPr>
                        <m:ctrlPr>
                          <a:rPr lang="en-SG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SG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  <m:sup/>
                              <m:e>
                                <m:sSub>
                                  <m:sSubPr>
                                    <m:ctrlPr>
                                      <a:rPr lang="en-SG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SG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SG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SG" sz="18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nary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SG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  <m:sup/>
                              <m:e>
                                <m:sSub>
                                  <m:sSubPr>
                                    <m:ctrlPr>
                                      <a:rPr lang="en-SG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US" sz="18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d>
                                  <m:dPr>
                                    <m:ctrlPr>
                                      <a:rPr lang="en-SG" sz="18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SG" sz="18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𝜆</m:t>
                                        </m:r>
                                      </m:e>
                                      <m:sub>
                                        <m:r>
                                          <a:rPr lang="en-US" sz="18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nary>
                          </m:den>
                        </m:f>
                      </m:e>
                    </m:d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≃</m:t>
                    </m:r>
                    <m:f>
                      <m:fPr>
                        <m:ctrlPr>
                          <a:rPr lang="en-SG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d>
                      <m:dPr>
                        <m:ctrlPr>
                          <a:rPr lang="en-SG" sz="18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̿"/>
                            <m:ctrlPr>
                              <a:rPr lang="en-SG" sz="18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sz="18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</m:acc>
                      </m:e>
                    </m:d>
                  </m:oMath>
                </a14:m>
                <a:endParaRPr lang="en-SG" sz="1800" dirty="0">
                  <a:solidFill>
                    <a:schemeClr val="tx1"/>
                  </a:solidFill>
                </a:endParaRPr>
              </a:p>
              <a:p>
                <a:pPr marL="957262" lvl="1" indent="-285750">
                  <a:lnSpc>
                    <a:spcPct val="100000"/>
                  </a:lnSpc>
                </a:pPr>
                <a14:m>
                  <m:oMath xmlns:m="http://schemas.openxmlformats.org/officeDocument/2006/math">
                    <m:acc>
                      <m:accPr>
                        <m:chr m:val="̿"/>
                        <m:ctrlPr>
                          <a:rPr lang="en-SG" sz="140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SG" sz="140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Λ</m:t>
                        </m:r>
                      </m:e>
                    </m:acc>
                    <m:r>
                      <a:rPr lang="en-SG" sz="1400" b="0" i="0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SG" sz="1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SG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40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SG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SG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1400"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e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&gt;0</m:t>
                            </m:r>
                          </m:e>
                        </m:d>
                      </m:e>
                    </m:nary>
                    <m:r>
                      <a:rPr lang="en-US" sz="1400" i="1">
                        <a:latin typeface="Cambria Math" panose="02040503050406030204" pitchFamily="18" charset="0"/>
                      </a:rPr>
                      <m:t>≃</m:t>
                    </m:r>
                    <m:f>
                      <m:fPr>
                        <m:ctrlPr>
                          <a:rPr lang="en-SG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SG" sz="1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SG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1400">
                                    <a:latin typeface="Cambria Math" panose="02040503050406030204" pitchFamily="18" charset="0"/>
                                  </a:rPr>
                                  <m:t>Λ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SG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SG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SG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400">
                                        <a:latin typeface="Cambria Math" panose="02040503050406030204" pitchFamily="18" charset="0"/>
                                      </a:rPr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SG" sz="1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SG" sz="1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en-SG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SG" sz="1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400">
                                        <a:latin typeface="Cambria Math" panose="02040503050406030204" pitchFamily="18" charset="0"/>
                                      </a:rPr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lang="en-SG" sz="1400" dirty="0">
                  <a:solidFill>
                    <a:schemeClr val="tx1"/>
                  </a:solidFill>
                </a:endParaRPr>
              </a:p>
              <a:p>
                <a:pPr marL="271462" marR="0" indent="-285750">
                  <a:lnSpc>
                    <a:spcPct val="100000"/>
                  </a:lnSpc>
                  <a:spcBef>
                    <a:spcPts val="0"/>
                  </a:spcBef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SG" sz="1800" smtClean="0">
                        <a:solidFill>
                          <a:srgbClr val="9933FF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Bia</m:t>
                    </m:r>
                    <m:sSub>
                      <m:sSubPr>
                        <m:ctrlPr>
                          <a:rPr lang="en-SG" sz="1800" i="1">
                            <a:solidFill>
                              <a:srgbClr val="9933FF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SG" sz="1800">
                            <a:solidFill>
                              <a:srgbClr val="9933FF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s</m:t>
                        </m:r>
                      </m:e>
                      <m:sub>
                        <m:r>
                          <a:rPr lang="en-SG" sz="1800">
                            <a:solidFill>
                              <a:srgbClr val="9933FF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2</m:t>
                        </m:r>
                      </m:sub>
                    </m:sSub>
                    <m:r>
                      <a:rPr lang="en-SG" sz="18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SG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SG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SG" sz="18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Calibri" panose="020F0502020204030204" pitchFamily="34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̌"/>
                                    <m:ctrlPr>
                                      <a:rPr lang="en-SG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Calibri" panose="020F0502020204030204" pitchFamily="34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8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Calibri" panose="020F0502020204030204" pitchFamily="34" charset="0"/>
                                      </a:rPr>
                                      <m:t>𝜌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18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Calibri" panose="020F0502020204030204" pitchFamily="34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−</m:t>
                            </m:r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𝜌</m:t>
                            </m:r>
                          </m:num>
                          <m:den>
                            <m:r>
                              <a:rPr lang="en-US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𝜌</m:t>
                            </m:r>
                          </m:den>
                        </m:f>
                      </m:e>
                    </m:d>
                    <m:r>
                      <a:rPr lang="en-US" sz="18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≤</m:t>
                    </m:r>
                    <m:f>
                      <m:fPr>
                        <m:ctrlPr>
                          <a:rPr lang="en-SG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fPr>
                      <m:num>
                        <m:r>
                          <a:rPr lang="en-US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  <m:t>2</m:t>
                        </m:r>
                      </m:den>
                    </m:f>
                    <m:d>
                      <m:dPr>
                        <m:ctrlPr>
                          <a:rPr lang="en-SG" sz="18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Calibri" panose="020F0502020204030204" pitchFamily="34" charset="0"/>
                          </a:rPr>
                        </m:ctrlPr>
                      </m:dPr>
                      <m:e>
                        <m:acc>
                          <m:accPr>
                            <m:chr m:val="̈"/>
                            <m:ctrlPr>
                              <a:rPr lang="en-SG" sz="18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sz="18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Calibri" panose="020F0502020204030204" pitchFamily="34" charset="0"/>
                              </a:rPr>
                              <m:t>Λ</m:t>
                            </m:r>
                          </m:e>
                        </m:acc>
                      </m:e>
                    </m:d>
                  </m:oMath>
                </a14:m>
                <a:endParaRPr lang="en-SG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endParaRPr lang="en-US" sz="2200" dirty="0"/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7223760" y="1264634"/>
                <a:ext cx="5110480" cy="4534451"/>
              </a:xfrm>
              <a:blipFill>
                <a:blip r:embed="rId3"/>
                <a:stretch>
                  <a:fillRect l="-716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F8C0E602-BC7A-3441-94E4-F1C6A03ABEBC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4503241" y="202859"/>
                <a:ext cx="7553292" cy="436081"/>
              </a:xfrm>
            </p:spPr>
            <p:txBody>
              <a:bodyPr/>
              <a:lstStyle/>
              <a:p>
                <a:r>
                  <a:rPr lang="en-US" sz="2400" dirty="0"/>
                  <a:t>Bias prediction with </a:t>
                </a:r>
                <a14:m>
                  <m:oMath xmlns:m="http://schemas.openxmlformats.org/officeDocument/2006/math">
                    <m:acc>
                      <m:accPr>
                        <m:chr m:val="̈"/>
                        <m:ctrlPr>
                          <a:rPr lang="en-US" sz="240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SG" sz="2400" b="1" i="0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</a:rPr>
                          <m:t>𝚲</m:t>
                        </m:r>
                      </m:e>
                    </m:acc>
                  </m:oMath>
                </a14:m>
                <a:r>
                  <a:rPr lang="en-US" sz="2400" dirty="0"/>
                  <a:t> (Bias2)</a:t>
                </a:r>
              </a:p>
            </p:txBody>
          </p:sp>
        </mc:Choice>
        <mc:Fallback xmlns="">
          <p:sp>
            <p:nvSpPr>
              <p:cNvPr id="11" name="Title 10">
                <a:extLst>
                  <a:ext uri="{FF2B5EF4-FFF2-40B4-BE49-F238E27FC236}">
                    <a16:creationId xmlns:a16="http://schemas.microsoft.com/office/drawing/2014/main" id="{F8C0E602-BC7A-3441-94E4-F1C6A03ABEB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4503241" y="202859"/>
                <a:ext cx="7553292" cy="436081"/>
              </a:xfrm>
              <a:blipFill>
                <a:blip r:embed="rId4"/>
                <a:stretch>
                  <a:fillRect l="-1291" t="-13889" b="-33333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6DDF26E8-989C-7BC6-7FBF-F2C3EE888C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06" y="1264633"/>
            <a:ext cx="6281474" cy="53848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6AAE032-D3E3-CDC0-4939-23606401C48E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20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6181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746401-95AC-36F3-8705-C8926A045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22383"/>
            <a:ext cx="7553292" cy="397032"/>
          </a:xfrm>
        </p:spPr>
        <p:txBody>
          <a:bodyPr/>
          <a:lstStyle/>
          <a:p>
            <a:r>
              <a:rPr lang="en-SG" sz="2200" dirty="0"/>
              <a:t>Demonstration of Bias Reduction with Subpopulations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3D383D-D8AD-81FD-49F1-94898ABEA43A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21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Placeholder 11">
                <a:extLst>
                  <a:ext uri="{FF2B5EF4-FFF2-40B4-BE49-F238E27FC236}">
                    <a16:creationId xmlns:a16="http://schemas.microsoft.com/office/drawing/2014/main" id="{72D8D1E1-134C-0872-2F43-C7C9A0DDA0F5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68061" y="1264634"/>
                <a:ext cx="10643151" cy="5370983"/>
              </a:xfrm>
            </p:spPr>
            <p:txBody>
              <a:bodyPr>
                <a:norm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2000" dirty="0">
                    <a:solidFill>
                      <a:schemeClr val="tx1"/>
                    </a:solidFill>
                    <a:effectLst/>
                    <a:ea typeface="Calibri" panose="020F0502020204030204" pitchFamily="34" charset="0"/>
                  </a:rPr>
                  <a:t>Heterogeneous population with subpopulations </a:t>
                </a:r>
                <a14:m>
                  <m:oMath xmlns:m="http://schemas.openxmlformats.org/officeDocument/2006/math">
                    <m:r>
                      <a:rPr lang="en-SG" sz="2000" b="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𝑠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effectLst/>
                    <a:ea typeface="Calibri" panose="020F0502020204030204" pitchFamily="34" charset="0"/>
                  </a:rPr>
                  <a:t>:</a:t>
                </a: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SG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 | 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&gt;0,</m:t>
                          </m:r>
                          <m:sSub>
                            <m:sSubPr>
                              <m:ctrlPr>
                                <a:rPr lang="en-SG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US" sz="20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G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SG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SG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en-SG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0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e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SG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Λ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𝑠</m:t>
                                              </m:r>
                                            </m:sub>
                                          </m:sSub>
                                        </m:sup>
                                      </m:sSup>
                                      <m:sSub>
                                        <m:sSubPr>
                                          <m:ctrlPr>
                                            <a:rPr lang="en-SG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0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Λ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sz="20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sSup>
                                        <m:sSupPr>
                                          <m:ctrlPr>
                                            <a:rPr lang="en-SG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0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e</m:t>
                                          </m:r>
                                        </m:e>
                                        <m:sup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SG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Λ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𝑠</m:t>
                                              </m:r>
                                            </m:sub>
                                          </m:sSub>
                                        </m:sup>
                                      </m:sSup>
                                    </m:den>
                                  </m:f>
                                </m:e>
                              </m:d>
                              <m:d>
                                <m:d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SG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fPr>
                                    <m:num>
                                      <m:d>
                                        <m:dPr>
                                          <m:ctrlPr>
                                            <a:rPr lang="en-SG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0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1</m:t>
                                          </m:r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−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en-SG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Calibri" panose="020F050202020403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sz="2000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Calibri" panose="020F050202020403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e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Calibri" panose="020F050202020403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−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SG" sz="2000" i="1">
                                                      <a:solidFill>
                                                        <a:schemeClr val="tx1"/>
                                                      </a:solidFill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 sz="2000">
                                                      <a:solidFill>
                                                        <a:schemeClr val="tx1"/>
                                                      </a:solidFill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Λ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000" i="1">
                                                      <a:solidFill>
                                                        <a:schemeClr val="tx1"/>
                                                      </a:solidFill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𝑠</m:t>
                                                  </m:r>
                                                </m:sub>
                                              </m:sSub>
                                            </m:sup>
                                          </m:sSup>
                                        </m:e>
                                      </m:d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𝑃</m:t>
                                      </m:r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SG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0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Λ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)</m:t>
                                      </m:r>
                                    </m:num>
                                    <m:den>
                                      <m:nary>
                                        <m:naryPr>
                                          <m:chr m:val="∑"/>
                                          <m:supHide m:val="on"/>
                                          <m:ctrlPr>
                                            <a:rPr lang="en-SG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a:rPr lang="en-US" sz="20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  <m:sup/>
                                        <m:e>
                                          <m:d>
                                            <m:dPr>
                                              <m:begChr m:val="["/>
                                              <m:endChr m:val="]"/>
                                              <m:ctrlPr>
                                                <a:rPr lang="en-SG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Calibri" panose="020F050202020403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d>
                                                <m:dPr>
                                                  <m:ctrlPr>
                                                    <a:rPr lang="en-SG" sz="2000" i="1">
                                                      <a:solidFill>
                                                        <a:schemeClr val="tx1"/>
                                                      </a:solidFill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Calibri" panose="020F050202020403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lang="en-US" sz="2000">
                                                      <a:solidFill>
                                                        <a:schemeClr val="tx1"/>
                                                      </a:solidFill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Calibri" panose="020F050202020403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1</m:t>
                                                  </m:r>
                                                  <m:r>
                                                    <a:rPr lang="en-US" sz="2000" i="1">
                                                      <a:solidFill>
                                                        <a:schemeClr val="tx1"/>
                                                      </a:solidFill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Calibri" panose="020F050202020403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−</m:t>
                                                  </m:r>
                                                  <m:sSup>
                                                    <m:sSupPr>
                                                      <m:ctrlPr>
                                                        <a:rPr lang="en-SG" sz="2000" i="1">
                                                          <a:solidFill>
                                                            <a:schemeClr val="tx1"/>
                                                          </a:solidFill>
                                                          <a:effectLst/>
                                                          <a:latin typeface="Cambria Math" panose="02040503050406030204" pitchFamily="18" charset="0"/>
                                                          <a:ea typeface="Calibri" panose="020F0502020204030204" pitchFamily="34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</m:ctrlPr>
                                                    </m:sSupPr>
                                                    <m:e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 sz="2000">
                                                          <a:solidFill>
                                                            <a:schemeClr val="tx1"/>
                                                          </a:solidFill>
                                                          <a:effectLst/>
                                                          <a:latin typeface="Cambria Math" panose="02040503050406030204" pitchFamily="18" charset="0"/>
                                                          <a:ea typeface="Calibri" panose="020F0502020204030204" pitchFamily="34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e</m:t>
                                                      </m:r>
                                                    </m:e>
                                                    <m:sup>
                                                      <m:r>
                                                        <a:rPr lang="en-US" sz="2000" i="1">
                                                          <a:solidFill>
                                                            <a:schemeClr val="tx1"/>
                                                          </a:solidFill>
                                                          <a:effectLst/>
                                                          <a:latin typeface="Cambria Math" panose="02040503050406030204" pitchFamily="18" charset="0"/>
                                                          <a:ea typeface="Calibri" panose="020F0502020204030204" pitchFamily="34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−</m:t>
                                                      </m:r>
                                                      <m:sSub>
                                                        <m:sSubPr>
                                                          <m:ctrlPr>
                                                            <a:rPr lang="en-SG" sz="2000" i="1">
                                                              <a:solidFill>
                                                                <a:schemeClr val="tx1"/>
                                                              </a:solidFill>
                                                              <a:effectLst/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</m:ctrlPr>
                                                        </m:sSubPr>
                                                        <m:e>
                                                          <m:r>
                                                            <m:rPr>
                                                              <m:sty m:val="p"/>
                                                            </m:rPr>
                                                            <a:rPr lang="en-US" sz="2000">
                                                              <a:solidFill>
                                                                <a:schemeClr val="tx1"/>
                                                              </a:solidFill>
                                                              <a:effectLst/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Λ</m:t>
                                                          </m:r>
                                                        </m:e>
                                                        <m:sub>
                                                          <m:r>
                                                            <a:rPr lang="en-US" sz="2000" i="1">
                                                              <a:solidFill>
                                                                <a:schemeClr val="tx1"/>
                                                              </a:solidFill>
                                                              <a:effectLst/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𝑠</m:t>
                                                          </m:r>
                                                        </m:sub>
                                                      </m:sSub>
                                                    </m:sup>
                                                  </m:sSup>
                                                </m:e>
                                              </m:d>
                                              <m:r>
                                                <a:rPr lang="en-US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Calibri" panose="020F050202020403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𝑃</m:t>
                                              </m:r>
                                              <m:r>
                                                <a:rPr lang="en-US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Calibri" panose="020F050202020403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(</m:t>
                                              </m:r>
                                              <m:sSub>
                                                <m:sSubPr>
                                                  <m:ctrlPr>
                                                    <a:rPr lang="en-SG" sz="2000" i="1">
                                                      <a:solidFill>
                                                        <a:schemeClr val="tx1"/>
                                                      </a:solidFill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Calibri" panose="020F050202020403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m:rPr>
                                                      <m:sty m:val="p"/>
                                                    </m:rPr>
                                                    <a:rPr lang="en-US" sz="2000">
                                                      <a:solidFill>
                                                        <a:schemeClr val="tx1"/>
                                                      </a:solidFill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Calibri" panose="020F050202020403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Λ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000" i="1">
                                                      <a:solidFill>
                                                        <a:schemeClr val="tx1"/>
                                                      </a:solidFill>
                                                      <a:effectLst/>
                                                      <a:latin typeface="Cambria Math" panose="02040503050406030204" pitchFamily="18" charset="0"/>
                                                      <a:ea typeface="Calibri" panose="020F0502020204030204" pitchFamily="34" charset="0"/>
                                                      <a:cs typeface="Times New Roman" panose="02020603050405020304" pitchFamily="18" charset="0"/>
                                                    </a:rPr>
                                                    <m:t>𝑠</m:t>
                                                  </m:r>
                                                </m:sub>
                                              </m:sSub>
                                              <m:r>
                                                <a:rPr lang="en-US" sz="20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  <a:ea typeface="Calibri" panose="020F0502020204030204" pitchFamily="34" charset="0"/>
                                                  <a:cs typeface="Times New Roman" panose="02020603050405020304" pitchFamily="18" charset="0"/>
                                                </a:rPr>
                                                <m:t>)</m:t>
                                              </m:r>
                                            </m:e>
                                          </m:d>
                                        </m:e>
                                      </m:nary>
                                    </m:den>
                                  </m:f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SG" sz="20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SG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SG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SG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Λ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sup>
                              </m:sSup>
                              <m:sSub>
                                <m:sSub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Λ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G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Λ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num>
                        <m:den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1−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SG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e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SG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Λ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sup>
                              </m:sSup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SG" sz="20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G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0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Λ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SG" sz="20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2000" dirty="0">
                    <a:ea typeface="DengXian" panose="02010600030101010101" pitchFamily="2" charset="-122"/>
                  </a:rPr>
                  <a:t>T</a:t>
                </a:r>
                <a:r>
                  <a:rPr lang="en-US" sz="2000" dirty="0">
                    <a:solidFill>
                      <a:schemeClr val="tx1"/>
                    </a:solidFill>
                    <a:effectLst/>
                    <a:ea typeface="DengXian" panose="02010600030101010101" pitchFamily="2" charset="-122"/>
                  </a:rPr>
                  <a:t>reating as if it arose from a zero-truncated Poisson with a homogeneous population:</a:t>
                </a:r>
                <a:endParaRPr lang="en-SG" sz="2000" dirty="0">
                  <a:solidFill>
                    <a:schemeClr val="tx1"/>
                  </a:solidFill>
                  <a:effectLst/>
                  <a:ea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𝑃</m:t>
                      </m:r>
                      <m:d>
                        <m:dPr>
                          <m:ctrlPr>
                            <a:rPr lang="en-SG" sz="28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 | 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𝑌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&gt;0</m:t>
                          </m:r>
                        </m:e>
                      </m:d>
                      <m:r>
                        <a:rPr lang="en-US" sz="20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SG" sz="28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SG" sz="28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̈"/>
                                  <m:ctrlPr>
                                    <a:rPr lang="en-SG" sz="28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Λ</m:t>
                                  </m:r>
                                </m:e>
                              </m:acc>
                            </m:sup>
                          </m:sSup>
                          <m:acc>
                            <m:accPr>
                              <m:chr m:val="̈"/>
                              <m:ctrlPr>
                                <a:rPr lang="en-SG" sz="28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Λ</m:t>
                              </m:r>
                            </m:e>
                          </m:acc>
                        </m:num>
                        <m:den>
                          <m:r>
                            <a:rPr lang="en-US" sz="20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en-US" sz="20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SG" sz="28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lang="en-US" sz="20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̈"/>
                                  <m:ctrlPr>
                                    <a:rPr lang="en-SG" sz="28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Λ</m:t>
                                  </m:r>
                                </m:e>
                              </m:acc>
                            </m:sup>
                          </m:sSup>
                        </m:den>
                      </m:f>
                      <m:r>
                        <a:rPr lang="en-US" sz="2000" i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en-SG" sz="2400" dirty="0">
                  <a:solidFill>
                    <a:schemeClr val="tx1"/>
                  </a:solidFill>
                </a:endParaRPr>
              </a:p>
              <a:p>
                <a:endParaRPr lang="en-SG" sz="2400" dirty="0"/>
              </a:p>
              <a:p>
                <a:pPr algn="ctr"/>
                <a:r>
                  <a:rPr lang="en-SG" sz="2400" dirty="0">
                    <a:solidFill>
                      <a:schemeClr val="tx1"/>
                    </a:solidFill>
                  </a:rPr>
                  <a:t>Combining this with the Partitioned Analysis…</a:t>
                </a:r>
              </a:p>
            </p:txBody>
          </p:sp>
        </mc:Choice>
        <mc:Fallback xmlns="">
          <p:sp>
            <p:nvSpPr>
              <p:cNvPr id="10" name="Text Placeholder 11">
                <a:extLst>
                  <a:ext uri="{FF2B5EF4-FFF2-40B4-BE49-F238E27FC236}">
                    <a16:creationId xmlns:a16="http://schemas.microsoft.com/office/drawing/2014/main" id="{72D8D1E1-134C-0872-2F43-C7C9A0DDA0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68061" y="1264634"/>
                <a:ext cx="10643151" cy="5370983"/>
              </a:xfrm>
              <a:blipFill>
                <a:blip r:embed="rId3"/>
                <a:stretch>
                  <a:fillRect l="-630" t="-567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0824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746401-95AC-36F3-8705-C8926A045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22383"/>
            <a:ext cx="7553292" cy="397032"/>
          </a:xfrm>
        </p:spPr>
        <p:txBody>
          <a:bodyPr/>
          <a:lstStyle/>
          <a:p>
            <a:r>
              <a:rPr lang="en-SG" sz="2200" dirty="0"/>
              <a:t>Partitioned analysis with Subpopulations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3D383D-D8AD-81FD-49F1-94898ABEA43A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22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Placeholder 11">
                <a:extLst>
                  <a:ext uri="{FF2B5EF4-FFF2-40B4-BE49-F238E27FC236}">
                    <a16:creationId xmlns:a16="http://schemas.microsoft.com/office/drawing/2014/main" id="{72D8D1E1-134C-0872-2F43-C7C9A0DDA0F5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68061" y="1264634"/>
                <a:ext cx="10643151" cy="5370983"/>
              </a:xfrm>
            </p:spPr>
            <p:txBody>
              <a:bodyPr>
                <a:normAutofit/>
              </a:bodyPr>
              <a:lstStyle/>
              <a:p>
                <a:pPr>
                  <a:tabLst>
                    <a:tab pos="6400800" algn="l"/>
                  </a:tabLst>
                </a:pPr>
                <a:r>
                  <a:rPr lang="en-US" sz="2000" dirty="0">
                    <a:solidFill>
                      <a:schemeClr val="tx1"/>
                    </a:solidFill>
                    <a:effectLst/>
                    <a:ea typeface="DengXian" panose="02010600030101010101" pitchFamily="2" charset="-122"/>
                  </a:rPr>
                  <a:t>Partitioned analysis Likelihood: </a:t>
                </a:r>
              </a:p>
              <a:p>
                <a:pPr>
                  <a:tabLst>
                    <a:tab pos="640080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𝐿</m:t>
                      </m:r>
                      <m:r>
                        <a:rPr lang="en-US" sz="20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∏"/>
                          <m:limLoc m:val="undOvr"/>
                          <m:supHide m:val="on"/>
                          <m:ctrlPr>
                            <a:rPr lang="en-SG" sz="24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.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𝑗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)</m:t>
                          </m:r>
                        </m:sub>
                        <m:sup/>
                        <m:e>
                          <m:nary>
                            <m:naryPr>
                              <m:chr m:val="∏"/>
                              <m:limLoc m:val="undOvr"/>
                              <m:supHide m:val="on"/>
                              <m:ctrlPr>
                                <a:rPr lang="en-SG" sz="24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∏"/>
                                  <m:limLoc m:val="undOvr"/>
                                  <m:supHide m:val="on"/>
                                  <m:ctrlPr>
                                    <a:rPr lang="en-SG" sz="2400" i="1"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𝑣</m:t>
                                  </m:r>
                                </m:sub>
                                <m:sup/>
                                <m:e>
                                  <m:sSup>
                                    <m:sSupPr>
                                      <m:ctrlPr>
                                        <a:rPr lang="en-SG" sz="24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SG" sz="24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f>
                                            <m:fPr>
                                              <m:ctrlPr>
                                                <a:rPr lang="en-SG" sz="2400" i="1"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fPr>
                                            <m:num>
                                              <m:sSub>
                                                <m:sSubPr>
                                                  <m:ctrlPr>
                                                    <a:rPr lang="en-SG" sz="24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𝑡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(</m:t>
                                                  </m:r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𝑖</m:t>
                                                  </m:r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.</m:t>
                                                  </m:r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𝑗</m:t>
                                                  </m:r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)</m:t>
                                                  </m:r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𝑘𝑝</m:t>
                                                  </m:r>
                                                </m:sub>
                                              </m:sSub>
                                              <m:sSup>
                                                <m:sSupPr>
                                                  <m:ctrlPr>
                                                    <a:rPr lang="en-SG" sz="24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𝑒</m:t>
                                                  </m:r>
                                                </m:e>
                                                <m:sup>
                                                  <m:sSub>
                                                    <m:sSubPr>
                                                      <m:ctrlPr>
                                                        <a:rPr lang="en-SG" sz="2400" i="1">
                                                          <a:latin typeface="Cambria Math" panose="02040503050406030204" pitchFamily="18" charset="0"/>
                                                          <a:ea typeface="DengXian" panose="02010600030101010101" pitchFamily="2" charset="-122"/>
                                                          <a:cs typeface="Times New Roman" panose="020206030504050203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  <a:ea typeface="DengXian" panose="02010600030101010101" pitchFamily="2" charset="-122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𝛽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  <a:ea typeface="DengXian" panose="02010600030101010101" pitchFamily="2" charset="-122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𝑘𝑝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+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en-SG" sz="2400" i="1">
                                                          <a:latin typeface="Cambria Math" panose="02040503050406030204" pitchFamily="18" charset="0"/>
                                                          <a:ea typeface="DengXian" panose="02010600030101010101" pitchFamily="2" charset="-122"/>
                                                          <a:cs typeface="Times New Roman" panose="02020603050405020304" pitchFamily="18" charset="0"/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  <a:ea typeface="DengXian" panose="02010600030101010101" pitchFamily="2" charset="-122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𝛾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  <a:ea typeface="DengXian" panose="02010600030101010101" pitchFamily="2" charset="-122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𝑣</m:t>
                                                      </m:r>
                                                    </m:sub>
                                                  </m:sSub>
                                                </m:sup>
                                              </m:sSup>
                                            </m:num>
                                            <m:den>
                                              <m:r>
                                                <a:rPr lang="en-US" sz="2000" i="1"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 </m:t>
                                              </m:r>
                                              <m:nary>
                                                <m:naryPr>
                                                  <m:chr m:val="∑"/>
                                                  <m:limLoc m:val="subSup"/>
                                                  <m:supHide m:val="on"/>
                                                  <m:ctrlPr>
                                                    <a:rPr lang="en-SG" sz="24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</m:ctrlPr>
                                                </m:naryPr>
                                                <m:sub>
                                                  <m:r>
                                                    <a:rPr lang="en-US" sz="2000" i="1">
                                                      <a:latin typeface="Cambria Math" panose="02040503050406030204" pitchFamily="18" charset="0"/>
                                                      <a:ea typeface="DengXian" panose="02010600030101010101" pitchFamily="2" charset="-122"/>
                                                      <a:cs typeface="Times New Roman" panose="02020603050405020304" pitchFamily="18" charset="0"/>
                                                    </a:rPr>
                                                    <m:t>𝑘</m:t>
                                                  </m:r>
                                                </m:sub>
                                                <m:sup/>
                                                <m:e>
                                                  <m:nary>
                                                    <m:naryPr>
                                                      <m:chr m:val="∑"/>
                                                      <m:limLoc m:val="undOvr"/>
                                                      <m:supHide m:val="on"/>
                                                      <m:ctrlPr>
                                                        <a:rPr lang="en-SG" sz="2400" i="1">
                                                          <a:latin typeface="Cambria Math" panose="02040503050406030204" pitchFamily="18" charset="0"/>
                                                          <a:ea typeface="DengXian" panose="02010600030101010101" pitchFamily="2" charset="-122"/>
                                                          <a:cs typeface="Times New Roman" panose="02020603050405020304" pitchFamily="18" charset="0"/>
                                                        </a:rPr>
                                                      </m:ctrlPr>
                                                    </m:naryPr>
                                                    <m:sub>
                                                      <m:r>
                                                        <a:rPr lang="en-US" sz="2000" i="1">
                                                          <a:latin typeface="Cambria Math" panose="02040503050406030204" pitchFamily="18" charset="0"/>
                                                          <a:ea typeface="DengXian" panose="02010600030101010101" pitchFamily="2" charset="-122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𝑣</m:t>
                                                      </m:r>
                                                    </m:sub>
                                                    <m:sup/>
                                                    <m:e>
                                                      <m:sSub>
                                                        <m:sSubPr>
                                                          <m:ctrlPr>
                                                            <a:rPr lang="en-SG" sz="24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</m:ctrlPr>
                                                        </m:sSubPr>
                                                        <m:e>
                                                          <m:r>
                                                            <a:rPr lang="en-US" sz="20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𝑡</m:t>
                                                          </m:r>
                                                        </m:e>
                                                        <m:sub>
                                                          <m:r>
                                                            <a:rPr lang="en-US" sz="20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(</m:t>
                                                          </m:r>
                                                          <m:r>
                                                            <a:rPr lang="en-US" sz="20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𝑖</m:t>
                                                          </m:r>
                                                          <m:r>
                                                            <a:rPr lang="en-US" sz="20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.</m:t>
                                                          </m:r>
                                                          <m:r>
                                                            <a:rPr lang="en-US" sz="20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𝑗</m:t>
                                                          </m:r>
                                                          <m:r>
                                                            <a:rPr lang="en-US" sz="20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)</m:t>
                                                          </m:r>
                                                          <m:r>
                                                            <a:rPr lang="en-US" sz="20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𝑘𝑝</m:t>
                                                          </m:r>
                                                        </m:sub>
                                                      </m:sSub>
                                                      <m:sSup>
                                                        <m:sSupPr>
                                                          <m:ctrlPr>
                                                            <a:rPr lang="en-SG" sz="24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</m:ctrlPr>
                                                        </m:sSupPr>
                                                        <m:e>
                                                          <m:r>
                                                            <a:rPr lang="en-US" sz="20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𝑒</m:t>
                                                          </m:r>
                                                        </m:e>
                                                        <m:sup>
                                                          <m:sSub>
                                                            <m:sSubPr>
                                                              <m:ctrlPr>
                                                                <a:rPr lang="en-SG" sz="2400" i="1">
                                                                  <a:latin typeface="Cambria Math" panose="02040503050406030204" pitchFamily="18" charset="0"/>
                                                                  <a:ea typeface="DengXian" panose="02010600030101010101" pitchFamily="2" charset="-122"/>
                                                                  <a:cs typeface="Times New Roman" panose="02020603050405020304" pitchFamily="18" charset="0"/>
                                                                </a:rPr>
                                                              </m:ctrlPr>
                                                            </m:sSubPr>
                                                            <m:e>
                                                              <m:r>
                                                                <a:rPr lang="en-US" sz="2000" i="1">
                                                                  <a:latin typeface="Cambria Math" panose="02040503050406030204" pitchFamily="18" charset="0"/>
                                                                  <a:ea typeface="DengXian" panose="02010600030101010101" pitchFamily="2" charset="-122"/>
                                                                  <a:cs typeface="Times New Roman" panose="02020603050405020304" pitchFamily="18" charset="0"/>
                                                                </a:rPr>
                                                                <m:t>𝛽</m:t>
                                                              </m:r>
                                                            </m:e>
                                                            <m:sub>
                                                              <m:r>
                                                                <a:rPr lang="en-US" sz="2000" i="1">
                                                                  <a:latin typeface="Cambria Math" panose="02040503050406030204" pitchFamily="18" charset="0"/>
                                                                  <a:ea typeface="DengXian" panose="02010600030101010101" pitchFamily="2" charset="-122"/>
                                                                  <a:cs typeface="Times New Roman" panose="02020603050405020304" pitchFamily="18" charset="0"/>
                                                                </a:rPr>
                                                                <m:t>𝑘𝑝</m:t>
                                                              </m:r>
                                                            </m:sub>
                                                          </m:sSub>
                                                          <m:r>
                                                            <a:rPr lang="en-US" sz="2000" i="1">
                                                              <a:latin typeface="Cambria Math" panose="02040503050406030204" pitchFamily="18" charset="0"/>
                                                              <a:ea typeface="DengXia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+</m:t>
                                                          </m:r>
                                                          <m:sSub>
                                                            <m:sSubPr>
                                                              <m:ctrlPr>
                                                                <a:rPr lang="en-SG" sz="2400" i="1">
                                                                  <a:latin typeface="Cambria Math" panose="02040503050406030204" pitchFamily="18" charset="0"/>
                                                                  <a:ea typeface="DengXian" panose="02010600030101010101" pitchFamily="2" charset="-122"/>
                                                                  <a:cs typeface="Times New Roman" panose="02020603050405020304" pitchFamily="18" charset="0"/>
                                                                </a:rPr>
                                                              </m:ctrlPr>
                                                            </m:sSubPr>
                                                            <m:e>
                                                              <m:r>
                                                                <a:rPr lang="en-US" sz="2000" i="1">
                                                                  <a:latin typeface="Cambria Math" panose="02040503050406030204" pitchFamily="18" charset="0"/>
                                                                  <a:ea typeface="DengXian" panose="02010600030101010101" pitchFamily="2" charset="-122"/>
                                                                  <a:cs typeface="Times New Roman" panose="02020603050405020304" pitchFamily="18" charset="0"/>
                                                                </a:rPr>
                                                                <m:t>𝛾</m:t>
                                                              </m:r>
                                                            </m:e>
                                                            <m:sub>
                                                              <m:r>
                                                                <a:rPr lang="en-US" sz="2000" i="1">
                                                                  <a:latin typeface="Cambria Math" panose="02040503050406030204" pitchFamily="18" charset="0"/>
                                                                  <a:ea typeface="DengXian" panose="02010600030101010101" pitchFamily="2" charset="-122"/>
                                                                  <a:cs typeface="Times New Roman" panose="02020603050405020304" pitchFamily="18" charset="0"/>
                                                                </a:rPr>
                                                                <m:t>𝑣</m:t>
                                                              </m:r>
                                                            </m:sub>
                                                          </m:sSub>
                                                        </m:sup>
                                                      </m:sSup>
                                                    </m:e>
                                                  </m:nary>
                                                </m:e>
                                              </m:nary>
                                            </m:den>
                                          </m:f>
                                        </m:e>
                                      </m:d>
                                    </m:e>
                                    <m:sup>
                                      <m:sSub>
                                        <m:sSubPr>
                                          <m:ctrlPr>
                                            <a:rPr lang="en-SG" sz="24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(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.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𝑗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)</m:t>
                                          </m:r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𝑘𝑣</m:t>
                                          </m:r>
                                        </m:sub>
                                      </m:sSub>
                                    </m:sup>
                                  </m:sSup>
                                </m:e>
                              </m:nary>
                            </m:e>
                          </m:nary>
                        </m:e>
                      </m:nary>
                    </m:oMath>
                  </m:oMathPara>
                </a14:m>
                <a:endParaRPr lang="en-SG" sz="2000" i="1" dirty="0"/>
              </a:p>
              <a:p>
                <a:r>
                  <a:rPr lang="en-US" sz="2000" dirty="0">
                    <a:solidFill>
                      <a:schemeClr val="tx1"/>
                    </a:solidFill>
                    <a:effectLst/>
                    <a:ea typeface="DengXian" panose="02010600030101010101" pitchFamily="2" charset="-122"/>
                  </a:rPr>
                  <a:t>Partitioned analysis cumulative </a:t>
                </a:r>
                <a:r>
                  <a:rPr lang="en-US" sz="2000" dirty="0">
                    <a:ea typeface="DengXian" panose="02010600030101010101" pitchFamily="2" charset="-122"/>
                  </a:rPr>
                  <a:t>i</a:t>
                </a:r>
                <a:r>
                  <a:rPr lang="en-US" sz="2000" dirty="0">
                    <a:solidFill>
                      <a:schemeClr val="tx1"/>
                    </a:solidFill>
                    <a:effectLst/>
                    <a:ea typeface="DengXian" panose="02010600030101010101" pitchFamily="2" charset="-122"/>
                  </a:rPr>
                  <a:t>ncidence in subpopulation </a:t>
                </a:r>
                <a14:m>
                  <m:oMath xmlns:m="http://schemas.openxmlformats.org/officeDocument/2006/math">
                    <m:r>
                      <a:rPr lang="en-SG" sz="2000" b="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𝑠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  <a:effectLst/>
                    <a:ea typeface="DengXian" panose="02010600030101010101" pitchFamily="2" charset="-122"/>
                  </a:rPr>
                  <a:t>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SG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SG" sz="2000" smtClean="0">
                              <a:latin typeface="Cambria Math" panose="020405030504060302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en-SG" sz="200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SG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SG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SG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SG" sz="20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lang="en-SG" sz="200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den>
                          </m:f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</m:d>
                    </m:oMath>
                  </m:oMathPara>
                </a14:m>
                <a:endParaRPr lang="en-SG" sz="2000" dirty="0">
                  <a:solidFill>
                    <a:schemeClr val="tx1"/>
                  </a:solidFill>
                </a:endParaRPr>
              </a:p>
              <a:p>
                <a:r>
                  <a:rPr lang="en-SG" sz="2000" dirty="0"/>
                  <a:t>Partitioned analysis bias with subpopulations: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SG" sz="20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</m:acc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≃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𝜌</m:t>
                      </m:r>
                      <m:d>
                        <m:dPr>
                          <m:begChr m:val="["/>
                          <m:endChr m:val="]"/>
                          <m:ctrlPr>
                            <a:rPr lang="en-SG" sz="2000" i="1"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1+</m:t>
                          </m:r>
                          <m:f>
                            <m:fPr>
                              <m:ctrlPr>
                                <a:rPr lang="en-SG" sz="2000" i="1"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fPr>
                            <m:num>
                              <m:r>
                                <a:rPr lang="en-US" sz="2000" i="1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2</m:t>
                              </m:r>
                            </m:den>
                          </m:f>
                          <m:d>
                            <m:dPr>
                              <m:ctrlPr>
                                <a:rPr lang="en-SG" sz="2000" i="1">
                                  <a:highlight>
                                    <a:srgbClr val="FFFF00"/>
                                  </a:highlight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2000" i="1"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sub>
                                    <m:sup/>
                                    <m:e>
                                      <m:sSub>
                                        <m:sSubPr>
                                          <m:ctrlPr>
                                            <a:rPr lang="en-SG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SG" sz="2000">
                                              <a:latin typeface="Cambria Math" panose="02040503050406030204" pitchFamily="18" charset="0"/>
                                            </a:rPr>
                                            <m:t>Λ</m:t>
                                          </m:r>
                                        </m:e>
                                        <m:sub>
                                          <m:r>
                                            <a:rPr lang="en-SG" sz="2000" i="1">
                                              <a:latin typeface="Cambria Math" panose="02040503050406030204" pitchFamily="18" charset="0"/>
                                            </a:rPr>
                                            <m:t>𝑃𝑠</m:t>
                                          </m:r>
                                        </m:sub>
                                      </m:sSub>
                                      <m:sSub>
                                        <m:sSubPr>
                                          <m:ctrlP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𝑃</m:t>
                                      </m:r>
                                      <m:d>
                                        <m:dPr>
                                          <m:ctrlP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SG" sz="2000" i="1"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SG" sz="2000"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Λ</m:t>
                                              </m:r>
                                            </m:e>
                                            <m:sub>
                                              <m:r>
                                                <a:rPr lang="en-SG" sz="2000" i="1"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𝑠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nary>
                                </m:num>
                                <m:den>
                                  <m:nary>
                                    <m:naryPr>
                                      <m:chr m:val="∑"/>
                                      <m:supHide m:val="on"/>
                                      <m:ctrlP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sub>
                                    <m:sup/>
                                    <m:e>
                                      <m:sSub>
                                        <m:sSubPr>
                                          <m:ctrlP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𝑃</m:t>
                                      </m:r>
                                      <m:d>
                                        <m:dPr>
                                          <m:ctrlP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SG" sz="2000" i="1"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SG" sz="2000"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Λ</m:t>
                                              </m:r>
                                            </m:e>
                                            <m:sub>
                                              <m:r>
                                                <a:rPr lang="en-SG" sz="2000" i="1"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𝑠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nary>
                                </m:den>
                              </m:f>
                            </m:e>
                          </m:d>
                          <m:d>
                            <m:dPr>
                              <m:ctrlPr>
                                <a:rPr lang="en-SG" sz="2000" i="1"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1−2</m:t>
                              </m:r>
                              <m:f>
                                <m:fPr>
                                  <m:ctrlPr>
                                    <a:rPr lang="en-SG" sz="2000" i="1" smtClean="0"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𝑐</m:t>
                                  </m:r>
                                </m:num>
                                <m:den>
                                  <m:r>
                                    <a:rPr lang="en-SG" sz="2000" i="1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𝑏</m:t>
                                  </m:r>
                                  <m:r>
                                    <a:rPr lang="en-SG" sz="2000" i="1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/</m:t>
                                  </m:r>
                                  <m:r>
                                    <a:rPr lang="en-SG" sz="2000" i="1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𝑃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−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𝑑</m:t>
                                  </m:r>
                                </m:den>
                              </m:f>
                            </m:e>
                          </m:d>
                        </m:e>
                      </m:d>
                    </m:oMath>
                  </m:oMathPara>
                </a14:m>
                <a:endParaRPr lang="en-SG" sz="2000" dirty="0"/>
              </a:p>
            </p:txBody>
          </p:sp>
        </mc:Choice>
        <mc:Fallback xmlns="">
          <p:sp>
            <p:nvSpPr>
              <p:cNvPr id="10" name="Text Placeholder 11">
                <a:extLst>
                  <a:ext uri="{FF2B5EF4-FFF2-40B4-BE49-F238E27FC236}">
                    <a16:creationId xmlns:a16="http://schemas.microsoft.com/office/drawing/2014/main" id="{72D8D1E1-134C-0872-2F43-C7C9A0DDA0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68061" y="1264634"/>
                <a:ext cx="10643151" cy="5370983"/>
              </a:xfrm>
              <a:blipFill>
                <a:blip r:embed="rId3"/>
                <a:stretch>
                  <a:fillRect l="-63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4294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746401-95AC-36F3-8705-C8926A045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22383"/>
            <a:ext cx="7553292" cy="397032"/>
          </a:xfrm>
        </p:spPr>
        <p:txBody>
          <a:bodyPr/>
          <a:lstStyle/>
          <a:p>
            <a:r>
              <a:rPr lang="en-SG" sz="2200" dirty="0"/>
              <a:t>Partitioned analysis with Subpopulations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3D383D-D8AD-81FD-49F1-94898ABEA43A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23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Placeholder 11">
                <a:extLst>
                  <a:ext uri="{FF2B5EF4-FFF2-40B4-BE49-F238E27FC236}">
                    <a16:creationId xmlns:a16="http://schemas.microsoft.com/office/drawing/2014/main" id="{72D8D1E1-134C-0872-2F43-C7C9A0DDA0F5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68061" y="1264634"/>
                <a:ext cx="10643151" cy="5370983"/>
              </a:xfrm>
            </p:spPr>
            <p:txBody>
              <a:bodyPr>
                <a:normAutofit fontScale="92500"/>
              </a:bodyPr>
              <a:lstStyle/>
              <a:p>
                <a:r>
                  <a:rPr lang="en-SG" sz="2000" dirty="0">
                    <a:solidFill>
                      <a:schemeClr val="tx1"/>
                    </a:solidFill>
                  </a:rPr>
                  <a:t>Maximum approximate bias:</a:t>
                </a:r>
              </a:p>
              <a:p>
                <a:pPr marL="0" indent="45720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SG" sz="20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̌"/>
                                  <m:ctrlPr>
                                    <a:rPr lang="en-SG" sz="20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SG" sz="20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𝜌</m:t>
                                  </m:r>
                                </m:e>
                              </m:acc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𝜌</m:t>
                              </m:r>
                            </m:num>
                            <m:den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𝜌</m:t>
                              </m:r>
                            </m:den>
                          </m:f>
                        </m:e>
                      </m:d>
                      <m:r>
                        <a:rPr lang="en-SG" sz="20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≤</m:t>
                      </m:r>
                      <m:f>
                        <m:fPr>
                          <m:ctrlPr>
                            <a:rPr lang="en-SG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SG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SG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SG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0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SG" sz="2000" i="1"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SG" sz="2000" i="1"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sub>
                                <m:sup/>
                                <m:e>
                                  <m:sSub>
                                    <m:sSubPr>
                                      <m:ctrlPr>
                                        <a:rPr lang="en-SG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SG" sz="2000">
                                          <a:latin typeface="Cambria Math" panose="02040503050406030204" pitchFamily="18" charset="0"/>
                                        </a:rPr>
                                        <m:t>Λ</m:t>
                                      </m:r>
                                    </m:e>
                                    <m:sub>
                                      <m:r>
                                        <a:rPr lang="en-SG" sz="2000" i="1">
                                          <a:latin typeface="Cambria Math" panose="02040503050406030204" pitchFamily="18" charset="0"/>
                                        </a:rPr>
                                        <m:t>𝑃𝑠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  <m:r>
                                    <a:rPr lang="en-SG" sz="2000" i="1"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SG" sz="2000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Λ</m:t>
                                          </m:r>
                                        </m:e>
                                        <m:sub>
                                          <m: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nary>
                            </m:num>
                            <m:den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SG" sz="2000" i="1"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SG" sz="2000" i="1"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sub>
                                <m:sup/>
                                <m:e>
                                  <m:sSub>
                                    <m:sSubPr>
                                      <m:ctrlP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  <m:r>
                                    <a:rPr lang="en-SG" sz="2000" i="1"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SG" sz="2000" i="1"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SG" sz="2000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Λ</m:t>
                                          </m:r>
                                        </m:e>
                                        <m:sub>
                                          <m:r>
                                            <a:rPr lang="en-SG" sz="2000" i="1"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nary>
                            </m:den>
                          </m:f>
                        </m:e>
                      </m:d>
                    </m:oMath>
                  </m:oMathPara>
                </a14:m>
                <a:endParaRPr lang="en-SG" sz="2000" i="1" dirty="0">
                  <a:latin typeface="Cambria Math" panose="02040503050406030204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45720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≃</m:t>
                      </m:r>
                      <m:f>
                        <m:fPr>
                          <m:ctrlP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̿"/>
                                  <m:ctrlPr>
                                    <a:rPr lang="en-SG" sz="20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SG" sz="200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Λ</m:t>
                                  </m:r>
                                </m:e>
                              </m:acc>
                            </m:num>
                            <m:den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𝜌</m:t>
                              </m:r>
                            </m:den>
                          </m:f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lang="en-SG" sz="2000" i="1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</m:den>
                          </m:f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𝜌</m:t>
                          </m:r>
                        </m:e>
                      </m:d>
                      <m:r>
                        <a:rPr lang="en-SG" sz="2000" b="0" i="1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,  </m:t>
                      </m:r>
                    </m:oMath>
                  </m:oMathPara>
                </a14:m>
                <a:endParaRPr lang="en-SG" sz="2000" i="1" dirty="0"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45720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SG" sz="2000" i="1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≈</m:t>
                      </m:r>
                      <m:f>
                        <m:fPr>
                          <m:ctrlPr>
                            <a:rPr lang="en-SG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SG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̈"/>
                                  <m:ctrlPr>
                                    <a:rPr lang="en-SG" sz="240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SG" sz="200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Λ</m:t>
                                  </m:r>
                                </m:e>
                              </m:acc>
                            </m:num>
                            <m:den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𝑑</m:t>
                              </m:r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𝜌</m:t>
                              </m:r>
                            </m:den>
                          </m:f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SG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SG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</m:num>
                            <m:den>
                              <m:r>
                                <a:rPr lang="en-SG" sz="2000" i="1" smtClean="0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</m:den>
                          </m:f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𝑑</m:t>
                          </m:r>
                          <m:r>
                            <a:rPr lang="en-SG" sz="20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𝜌</m:t>
                          </m:r>
                        </m:e>
                      </m:d>
                    </m:oMath>
                  </m:oMathPara>
                </a14:m>
                <a:endParaRPr lang="en-SG" sz="2400" dirty="0"/>
              </a:p>
              <a:p>
                <a:pPr marL="0" indent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SG" sz="2000" dirty="0">
                    <a:solidFill>
                      <a:srgbClr val="C00000"/>
                    </a:solidFill>
                  </a:rPr>
                  <a:t>Why show all this?</a:t>
                </a:r>
              </a:p>
              <a:p>
                <a:pPr marL="0" indent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SG" sz="2000" dirty="0"/>
                  <a:t>Assuming </a:t>
                </a:r>
                <a14:m>
                  <m:oMath xmlns:m="http://schemas.openxmlformats.org/officeDocument/2006/math"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𝜌</m:t>
                    </m:r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SG" sz="2000" dirty="0"/>
                  <a:t> is relatively small:</a:t>
                </a:r>
              </a:p>
              <a:p>
                <a:pPr marL="0" indent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SG" sz="2000" i="1" smtClean="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0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̂"/>
                                  <m:ctrlPr>
                                    <a:rPr lang="en-SG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</m:acc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den>
                          </m:f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≤</m:t>
                      </m:r>
                      <m:f>
                        <m:fPr>
                          <m:ctrlPr>
                            <a:rPr lang="en-SG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SG" sz="20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̈"/>
                                  <m:ctrlPr>
                                    <a:rPr lang="en-US" sz="200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SG" sz="2000" i="1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Λ</m:t>
                                  </m:r>
                                </m:e>
                              </m:acc>
                            </m:num>
                            <m:den>
                              <m:r>
                                <a:rPr lang="en-SG" sz="20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SG" sz="2000" dirty="0"/>
              </a:p>
              <a:p>
                <a:pPr marL="0" indent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SG" sz="2000" b="0" dirty="0"/>
                  <a:t>Use </a:t>
                </a:r>
                <a14:m>
                  <m:oMath xmlns:m="http://schemas.openxmlformats.org/officeDocument/2006/math"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̈"/>
                        <m:ctrlPr>
                          <a:rPr lang="en-US" sz="200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SG" sz="20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Λ</m:t>
                        </m:r>
                      </m:e>
                    </m:acc>
                    <m:r>
                      <a:rPr lang="en-SG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×10</m:t>
                    </m:r>
                  </m:oMath>
                </a14:m>
                <a:r>
                  <a:rPr lang="en-SG" sz="2000" dirty="0"/>
                  <a:t> partitions to maintain a maximum relative bias of 5%</a:t>
                </a:r>
              </a:p>
              <a:p>
                <a:endParaRPr lang="en-SG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Text Placeholder 11">
                <a:extLst>
                  <a:ext uri="{FF2B5EF4-FFF2-40B4-BE49-F238E27FC236}">
                    <a16:creationId xmlns:a16="http://schemas.microsoft.com/office/drawing/2014/main" id="{72D8D1E1-134C-0872-2F43-C7C9A0DDA0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68061" y="1264634"/>
                <a:ext cx="10643151" cy="5370983"/>
              </a:xfrm>
              <a:blipFill>
                <a:blip r:embed="rId3"/>
                <a:stretch>
                  <a:fillRect l="-573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F2C6501-E178-2104-12A8-FD22CF9F0E8C}"/>
                  </a:ext>
                </a:extLst>
              </p:cNvPr>
              <p:cNvSpPr txBox="1"/>
              <p:nvPr/>
            </p:nvSpPr>
            <p:spPr>
              <a:xfrm>
                <a:off x="7538720" y="2659622"/>
                <a:ext cx="4653280" cy="7693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̿"/>
                          <m:ctrlPr>
                            <a:rPr lang="en-SG" sz="1800" i="1" smtClean="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SG" sz="1800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</m:acc>
                      <m:r>
                        <a:rPr lang="en-SG" sz="1800" b="0" i="0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G" sz="1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SG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800">
                                  <a:latin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SG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SG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800">
                                      <a:latin typeface="Cambria Math" panose="02040503050406030204" pitchFamily="18" charset="0"/>
                                    </a:rPr>
                                    <m:t>Λ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&gt;0</m:t>
                              </m:r>
                            </m:e>
                          </m:d>
                        </m:e>
                      </m:nary>
                      <m:r>
                        <a:rPr lang="en-US" sz="1800" i="1">
                          <a:latin typeface="Cambria Math" panose="02040503050406030204" pitchFamily="18" charset="0"/>
                        </a:rPr>
                        <m:t>≃</m:t>
                      </m:r>
                      <m:f>
                        <m:fPr>
                          <m:ctrlPr>
                            <a:rPr lang="en-SG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SG" sz="1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SG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800">
                                      <a:latin typeface="Cambria Math" panose="02040503050406030204" pitchFamily="18" charset="0"/>
                                    </a:rPr>
                                    <m:t>Λ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SG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SG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G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Λ</m:t>
                                      </m:r>
                                    </m:e>
                                    <m:sub>
                                      <m:r>
                                        <a:rPr lang="en-US" sz="18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SG" sz="1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SG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SG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G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1800">
                                          <a:latin typeface="Cambria Math" panose="02040503050406030204" pitchFamily="18" charset="0"/>
                                        </a:rPr>
                                        <m:t>Λ</m:t>
                                      </m:r>
                                    </m:e>
                                    <m:sub>
                                      <m:r>
                                        <a:rPr lang="en-US" sz="18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SG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F2C6501-E178-2104-12A8-FD22CF9F0E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38720" y="2659622"/>
                <a:ext cx="4653280" cy="76937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128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68061" y="1059186"/>
                <a:ext cx="10643151" cy="4534451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en-US" sz="2000" b="1" dirty="0"/>
                  <a:t>The Self-Controlled Case Series (SCCS):</a:t>
                </a:r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sz="2000" dirty="0"/>
                  <a:t>Explores the temporal association of an exposure &amp; acute adverse event</a:t>
                </a:r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000" dirty="0"/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endParaRPr lang="en-US" sz="2000" dirty="0"/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endParaRPr lang="en-US" sz="2000" dirty="0"/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sz="2000" dirty="0"/>
                  <a:t>Cases only (individuals with </a:t>
                </a:r>
                <a14:m>
                  <m:oMath xmlns:m="http://schemas.openxmlformats.org/officeDocument/2006/math"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000" dirty="0"/>
                  <a:t> 1 event)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Given that an individual has </a:t>
                </a:r>
                <a14:m>
                  <m:oMath xmlns:m="http://schemas.openxmlformats.org/officeDocument/2006/math"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000" dirty="0"/>
                  <a:t> 1 event: How likely is it that an event occurs in the </a:t>
                </a:r>
                <a:r>
                  <a:rPr lang="en-US" sz="2000" dirty="0">
                    <a:solidFill>
                      <a:srgbClr val="0070C0"/>
                    </a:solidFill>
                  </a:rPr>
                  <a:t>exposure</a:t>
                </a:r>
                <a:r>
                  <a:rPr lang="en-US" sz="2000" dirty="0"/>
                  <a:t> interval?</a:t>
                </a:r>
              </a:p>
              <a:p>
                <a:pPr algn="ctr"/>
                <a:endParaRPr lang="en-SG" sz="2000" dirty="0"/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000" dirty="0"/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68061" y="1059186"/>
                <a:ext cx="10643151" cy="4534451"/>
              </a:xfrm>
              <a:blipFill>
                <a:blip r:embed="rId3"/>
                <a:stretch>
                  <a:fillRect l="-63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itle 10">
            <a:extLst>
              <a:ext uri="{FF2B5EF4-FFF2-40B4-BE49-F238E27FC236}">
                <a16:creationId xmlns:a16="http://schemas.microsoft.com/office/drawing/2014/main" id="{F8C0E602-BC7A-3441-94E4-F1C6A03A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US" sz="2400" dirty="0"/>
              <a:t>SCCS: Concept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20C476-F94B-04B9-0266-5961596A2C6C}"/>
              </a:ext>
            </a:extLst>
          </p:cNvPr>
          <p:cNvSpPr/>
          <p:nvPr/>
        </p:nvSpPr>
        <p:spPr>
          <a:xfrm>
            <a:off x="11009526" y="6216987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3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50AEA62A-C172-1C5E-243E-35E862CD69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878272"/>
              </p:ext>
            </p:extLst>
          </p:nvPr>
        </p:nvGraphicFramePr>
        <p:xfrm>
          <a:off x="1935479" y="2147986"/>
          <a:ext cx="8321041" cy="15240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757351">
                  <a:extLst>
                    <a:ext uri="{9D8B030D-6E8A-4147-A177-3AD203B41FA5}">
                      <a16:colId xmlns:a16="http://schemas.microsoft.com/office/drawing/2014/main" val="383679253"/>
                    </a:ext>
                  </a:extLst>
                </a:gridCol>
                <a:gridCol w="3160508">
                  <a:extLst>
                    <a:ext uri="{9D8B030D-6E8A-4147-A177-3AD203B41FA5}">
                      <a16:colId xmlns:a16="http://schemas.microsoft.com/office/drawing/2014/main" val="894191972"/>
                    </a:ext>
                  </a:extLst>
                </a:gridCol>
                <a:gridCol w="2403182">
                  <a:extLst>
                    <a:ext uri="{9D8B030D-6E8A-4147-A177-3AD203B41FA5}">
                      <a16:colId xmlns:a16="http://schemas.microsoft.com/office/drawing/2014/main" val="3750669058"/>
                    </a:ext>
                  </a:extLst>
                </a:gridCol>
              </a:tblGrid>
              <a:tr h="264208">
                <a:tc>
                  <a:txBody>
                    <a:bodyPr/>
                    <a:lstStyle/>
                    <a:p>
                      <a:pPr algn="ctr"/>
                      <a:r>
                        <a:rPr lang="en-SG" sz="1600" u="none" dirty="0"/>
                        <a:t>Transient Exposure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u="none" dirty="0"/>
                        <a:t>Acute Outcome Event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u="none" dirty="0"/>
                        <a:t>Reference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264169"/>
                  </a:ext>
                </a:extLst>
              </a:tr>
              <a:tr h="264208">
                <a:tc>
                  <a:txBody>
                    <a:bodyPr/>
                    <a:lstStyle/>
                    <a:p>
                      <a:r>
                        <a:rPr lang="en-SG" sz="1600" dirty="0"/>
                        <a:t>MMR vaccine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1600" dirty="0"/>
                        <a:t>Viral Meningitis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1100" dirty="0"/>
                        <a:t>(Miller et al., 1993)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993319"/>
                  </a:ext>
                </a:extLst>
              </a:tr>
              <a:tr h="339198">
                <a:tc>
                  <a:txBody>
                    <a:bodyPr/>
                    <a:lstStyle/>
                    <a:p>
                      <a:r>
                        <a:rPr lang="en-SG" sz="1600" dirty="0"/>
                        <a:t>Flu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1600" dirty="0"/>
                        <a:t>Myocardial Infarction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1100" dirty="0"/>
                        <a:t>(Warren-Gash et al., 2012; Warren-Gash 2018; Kwong et al., 2018)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840354"/>
                  </a:ext>
                </a:extLst>
              </a:tr>
              <a:tr h="339198">
                <a:tc>
                  <a:txBody>
                    <a:bodyPr/>
                    <a:lstStyle/>
                    <a:p>
                      <a:r>
                        <a:rPr lang="en-SG" sz="1600" dirty="0"/>
                        <a:t>Chicken Pox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1600" dirty="0"/>
                        <a:t>Stroke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1100" dirty="0"/>
                        <a:t>(Thomas et al., 2014; </a:t>
                      </a:r>
                      <a:r>
                        <a:rPr lang="en-SG" sz="1100" dirty="0" err="1"/>
                        <a:t>Langan</a:t>
                      </a:r>
                      <a:r>
                        <a:rPr lang="en-SG" sz="1100" dirty="0"/>
                        <a:t> et al., 2014)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9883246"/>
                  </a:ext>
                </a:extLst>
              </a:tr>
            </a:tbl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741F2E-8657-52A5-9EB2-6027F9226534}"/>
              </a:ext>
            </a:extLst>
          </p:cNvPr>
          <p:cNvCxnSpPr>
            <a:cxnSpLocks/>
          </p:cNvCxnSpPr>
          <p:nvPr/>
        </p:nvCxnSpPr>
        <p:spPr>
          <a:xfrm>
            <a:off x="4615241" y="5541596"/>
            <a:ext cx="0" cy="3454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4AF3DBE-C4A3-2726-B51C-99D6D979F469}"/>
              </a:ext>
            </a:extLst>
          </p:cNvPr>
          <p:cNvCxnSpPr>
            <a:cxnSpLocks/>
          </p:cNvCxnSpPr>
          <p:nvPr/>
        </p:nvCxnSpPr>
        <p:spPr>
          <a:xfrm>
            <a:off x="7297481" y="5541596"/>
            <a:ext cx="0" cy="3454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FD3F76D0-F3E5-60A4-0DB0-AB1C6CA63711}"/>
              </a:ext>
            </a:extLst>
          </p:cNvPr>
          <p:cNvGrpSpPr/>
          <p:nvPr/>
        </p:nvGrpSpPr>
        <p:grpSpPr>
          <a:xfrm>
            <a:off x="4698014" y="5531436"/>
            <a:ext cx="993139" cy="593007"/>
            <a:chOff x="8895080" y="1872732"/>
            <a:chExt cx="993139" cy="59300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BB353AB-E0B3-6218-E65E-A5C8F3FCC3C0}"/>
                </a:ext>
              </a:extLst>
            </p:cNvPr>
            <p:cNvSpPr txBox="1"/>
            <p:nvPr/>
          </p:nvSpPr>
          <p:spPr>
            <a:xfrm>
              <a:off x="9055527" y="1872732"/>
              <a:ext cx="288000" cy="3693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SG" dirty="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24F348D-2087-8258-7394-0E789C66383F}"/>
                </a:ext>
              </a:extLst>
            </p:cNvPr>
            <p:cNvCxnSpPr>
              <a:cxnSpLocks/>
            </p:cNvCxnSpPr>
            <p:nvPr/>
          </p:nvCxnSpPr>
          <p:spPr>
            <a:xfrm>
              <a:off x="9043447" y="1882892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18D1052-534E-D645-2617-980AE59C013F}"/>
                </a:ext>
              </a:extLst>
            </p:cNvPr>
            <p:cNvCxnSpPr>
              <a:cxnSpLocks/>
            </p:cNvCxnSpPr>
            <p:nvPr/>
          </p:nvCxnSpPr>
          <p:spPr>
            <a:xfrm>
              <a:off x="9358407" y="1882892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7767753-2256-8429-1209-7AB21F571896}"/>
                </a:ext>
              </a:extLst>
            </p:cNvPr>
            <p:cNvSpPr txBox="1"/>
            <p:nvPr/>
          </p:nvSpPr>
          <p:spPr>
            <a:xfrm>
              <a:off x="8895080" y="2157962"/>
              <a:ext cx="9931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   c+10</a:t>
              </a:r>
              <a:endParaRPr lang="en-SG" sz="140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DFE7C7-BDFD-3097-865A-72B8DD243700}"/>
              </a:ext>
            </a:extLst>
          </p:cNvPr>
          <p:cNvCxnSpPr>
            <a:cxnSpLocks/>
          </p:cNvCxnSpPr>
          <p:nvPr/>
        </p:nvCxnSpPr>
        <p:spPr>
          <a:xfrm>
            <a:off x="4615241" y="5704156"/>
            <a:ext cx="268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46D99D6-C7CB-0ED5-67B2-FF0BAC480710}"/>
              </a:ext>
            </a:extLst>
          </p:cNvPr>
          <p:cNvSpPr txBox="1"/>
          <p:nvPr/>
        </p:nvSpPr>
        <p:spPr>
          <a:xfrm>
            <a:off x="4617598" y="5156776"/>
            <a:ext cx="875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dirty="0">
                <a:solidFill>
                  <a:srgbClr val="0070C0"/>
                </a:solidFill>
              </a:rPr>
              <a:t>Exposure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0DC90224-1AF2-A73E-D5E1-6E825832D23D}"/>
              </a:ext>
            </a:extLst>
          </p:cNvPr>
          <p:cNvSpPr/>
          <p:nvPr/>
        </p:nvSpPr>
        <p:spPr>
          <a:xfrm rot="5400000">
            <a:off x="4955511" y="5276205"/>
            <a:ext cx="96700" cy="31496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EFB9EB-FC51-4D07-FB2F-8A0306B35CF6}"/>
              </a:ext>
            </a:extLst>
          </p:cNvPr>
          <p:cNvSpPr txBox="1"/>
          <p:nvPr/>
        </p:nvSpPr>
        <p:spPr>
          <a:xfrm>
            <a:off x="4404871" y="5834806"/>
            <a:ext cx="3341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0                                               100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561039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6606DF0-DD0C-8294-3AF5-416D7B1477E2}"/>
                  </a:ext>
                </a:extLst>
              </p:cNvPr>
              <p:cNvSpPr txBox="1"/>
              <p:nvPr/>
            </p:nvSpPr>
            <p:spPr>
              <a:xfrm>
                <a:off x="4792172" y="4312761"/>
                <a:ext cx="5669281" cy="18962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SG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600" b="0" i="1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</m:num>
                                <m:den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600" b="0" i="1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</m:num>
                                <m:den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  <m:r>
                                    <a:rPr lang="en-SG" sz="1600" b="0" i="1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𝜌</m:t>
                                  </m:r>
                                </m:num>
                                <m:den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sz="160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SG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600" b="0" i="1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</m:num>
                                <m:den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</m:num>
                                <m:den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6606DF0-DD0C-8294-3AF5-416D7B147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92172" y="4312761"/>
                <a:ext cx="5669281" cy="189628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68061" y="966952"/>
                <a:ext cx="10643151" cy="4832133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en-SG" sz="2200" b="1" dirty="0"/>
                  <a:t>Conditional Poisson Model (All Event Analysis)</a:t>
                </a:r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SG" sz="2200" dirty="0"/>
                  <a:t>Baseline Incidence: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22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2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SG" sz="22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SG" sz="2200" dirty="0"/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SG" sz="2200" dirty="0"/>
                  <a:t>Exposure Relative Incidence (RI): </a:t>
                </a:r>
                <a14:m>
                  <m:oMath xmlns:m="http://schemas.openxmlformats.org/officeDocument/2006/math">
                    <m:r>
                      <a:rPr lang="en-SG" sz="22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endParaRPr lang="en-SG" sz="2200" b="1" dirty="0"/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endParaRPr lang="en-US" sz="2200" dirty="0"/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endParaRPr lang="en-US" sz="2200" dirty="0"/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200" dirty="0"/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endParaRPr lang="en-US" sz="2200" dirty="0"/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68061" y="966952"/>
                <a:ext cx="10643151" cy="4832133"/>
              </a:xfrm>
              <a:blipFill>
                <a:blip r:embed="rId4"/>
                <a:stretch>
                  <a:fillRect l="-745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itle 10">
            <a:extLst>
              <a:ext uri="{FF2B5EF4-FFF2-40B4-BE49-F238E27FC236}">
                <a16:creationId xmlns:a16="http://schemas.microsoft.com/office/drawing/2014/main" id="{F8C0E602-BC7A-3441-94E4-F1C6A03A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US" sz="2400" dirty="0"/>
              <a:t>SCCS: All Event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1C377-7651-6358-4D13-39FFBD5B5380}"/>
              </a:ext>
            </a:extLst>
          </p:cNvPr>
          <p:cNvSpPr txBox="1"/>
          <p:nvPr/>
        </p:nvSpPr>
        <p:spPr>
          <a:xfrm>
            <a:off x="7807569" y="13665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S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21C99D-2997-E63D-A159-BD2E6AEE00BA}"/>
                  </a:ext>
                </a:extLst>
              </p:cNvPr>
              <p:cNvSpPr txBox="1"/>
              <p:nvPr/>
            </p:nvSpPr>
            <p:spPr>
              <a:xfrm>
                <a:off x="7651790" y="3496407"/>
                <a:ext cx="2496739" cy="6001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ts val="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SG" sz="22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=720</m:t>
                      </m:r>
                      <m:sSub>
                        <m:sSubPr>
                          <m:ctrlPr>
                            <a:rPr lang="en-SG" sz="22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22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SG" sz="22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SG" sz="22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+10</m:t>
                      </m:r>
                      <m:sSub>
                        <m:sSubPr>
                          <m:ctrlPr>
                            <a:rPr lang="en-SG" sz="22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SG" sz="22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SG" sz="22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SG" sz="2200" b="0" i="1" smtClean="0">
                          <a:solidFill>
                            <a:srgbClr val="0070C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𝜌</m:t>
                      </m:r>
                    </m:oMath>
                  </m:oMathPara>
                </a14:m>
                <a:endParaRPr lang="en-SG" sz="2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21C99D-2997-E63D-A159-BD2E6AEE00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1790" y="3496407"/>
                <a:ext cx="2496739" cy="6001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185FCD0-F996-C7F9-C131-60BA57EE706A}"/>
                  </a:ext>
                </a:extLst>
              </p:cNvPr>
              <p:cNvSpPr txBox="1"/>
              <p:nvPr/>
            </p:nvSpPr>
            <p:spPr>
              <a:xfrm>
                <a:off x="-386408" y="4310200"/>
                <a:ext cx="6375715" cy="18962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𝐿</m:t>
                      </m:r>
                      <m:r>
                        <a:rPr lang="en-US" sz="16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SG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600" b="0" i="1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  <m:sSub>
                                    <m:sSubPr>
                                      <m:ctrlP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b="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  <m:sSub>
                                    <m:sSubPr>
                                      <m:ctrlP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b="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+10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600" b="0" i="1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+10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num>
                                <m:den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+10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sz="1600" i="1" dirty="0">
                  <a:effectLst/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SG" sz="16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600" b="0" i="1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b="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b="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+10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b="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6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6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+10</m:t>
                                  </m:r>
                                  <m:sSub>
                                    <m:sSubPr>
                                      <m:ctrlPr>
                                        <a:rPr lang="en-SG" sz="160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en-SG" sz="1600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SG" sz="16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6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185FCD0-F996-C7F9-C131-60BA57EE70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86408" y="4310200"/>
                <a:ext cx="6375715" cy="189628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A6C680C-4D42-9400-C91A-87AA13C907EC}"/>
                  </a:ext>
                </a:extLst>
              </p:cNvPr>
              <p:cNvSpPr txBox="1"/>
              <p:nvPr/>
            </p:nvSpPr>
            <p:spPr>
              <a:xfrm>
                <a:off x="6532560" y="1441634"/>
                <a:ext cx="4350230" cy="20608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SG" sz="2200" b="0" dirty="0"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Observation period length: </a:t>
                </a:r>
                <a14:m>
                  <m:oMath xmlns:m="http://schemas.openxmlformats.org/officeDocument/2006/math">
                    <m:r>
                      <a:rPr lang="en-SG" sz="22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endParaRPr lang="en-SG" sz="2200" b="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SG" sz="2200" b="0" dirty="0"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Exposure risk interval length: </a:t>
                </a:r>
                <a14:m>
                  <m:oMath xmlns:m="http://schemas.openxmlformats.org/officeDocument/2006/math">
                    <m:r>
                      <a:rPr lang="en-SG" sz="2200" b="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𝑑</m:t>
                    </m:r>
                  </m:oMath>
                </a14:m>
                <a:endParaRPr lang="en-SG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SG" sz="22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Cumulative Incidence</a:t>
                </a:r>
                <a:r>
                  <a:rPr lang="en-SG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en-SG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G" sz="2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SG" sz="2200" b="0" i="0" smtClean="0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  <m:t>Λ</m:t>
                        </m:r>
                      </m:e>
                      <m:sub>
                        <m:r>
                          <a:rPr lang="en-SG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SG" sz="22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SG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SG" sz="22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SG" sz="2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SG" sz="22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  <m:sSub>
                      <m:sSubPr>
                        <m:ctrlPr>
                          <a:rPr lang="en-SG" sz="220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2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SG" sz="22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𝑑</m:t>
                    </m:r>
                    <m:sSub>
                      <m:sSubPr>
                        <m:ctrlPr>
                          <a:rPr lang="en-SG" sz="22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SG" sz="22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SG" sz="22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SG" sz="220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endParaRPr lang="en-SG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A6C680C-4D42-9400-C91A-87AA13C907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2560" y="1441634"/>
                <a:ext cx="4350230" cy="2060885"/>
              </a:xfrm>
              <a:prstGeom prst="rect">
                <a:avLst/>
              </a:prstGeom>
              <a:blipFill>
                <a:blip r:embed="rId7"/>
                <a:stretch>
                  <a:fillRect l="-1683" b="-118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ight Brace 12">
            <a:extLst>
              <a:ext uri="{FF2B5EF4-FFF2-40B4-BE49-F238E27FC236}">
                <a16:creationId xmlns:a16="http://schemas.microsoft.com/office/drawing/2014/main" id="{17D33A41-98AE-A32C-748B-C7726D6F383E}"/>
              </a:ext>
            </a:extLst>
          </p:cNvPr>
          <p:cNvSpPr/>
          <p:nvPr/>
        </p:nvSpPr>
        <p:spPr>
          <a:xfrm>
            <a:off x="5989636" y="1559669"/>
            <a:ext cx="223520" cy="904800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2DB10EC-B003-BA8D-34A5-343FB39B15F9}"/>
                  </a:ext>
                </a:extLst>
              </p:cNvPr>
              <p:cNvSpPr txBox="1"/>
              <p:nvPr/>
            </p:nvSpPr>
            <p:spPr>
              <a:xfrm>
                <a:off x="10306195" y="1563181"/>
                <a:ext cx="125984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SG" sz="2200" b="0" i="1" smtClean="0">
                          <a:latin typeface="Cambria Math" panose="02040503050406030204" pitchFamily="18" charset="0"/>
                        </a:rPr>
                        <m:t>=730</m:t>
                      </m:r>
                    </m:oMath>
                  </m:oMathPara>
                </a14:m>
                <a:endParaRPr lang="en-SG" sz="2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2DB10EC-B003-BA8D-34A5-343FB39B15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06195" y="1563181"/>
                <a:ext cx="1259840" cy="43088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2B296EB-4B70-6215-C4C6-8F1C5932B68C}"/>
                  </a:ext>
                </a:extLst>
              </p:cNvPr>
              <p:cNvSpPr txBox="1"/>
              <p:nvPr/>
            </p:nvSpPr>
            <p:spPr>
              <a:xfrm>
                <a:off x="10572274" y="2054285"/>
                <a:ext cx="125984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SG" sz="2200" b="0" i="1" smtClean="0">
                          <a:latin typeface="Cambria Math" panose="02040503050406030204" pitchFamily="18" charset="0"/>
                        </a:rPr>
                        <m:t>=10</m:t>
                      </m:r>
                    </m:oMath>
                  </m:oMathPara>
                </a14:m>
                <a:endParaRPr lang="en-SG" sz="22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2B296EB-4B70-6215-C4C6-8F1C5932B6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2274" y="2054285"/>
                <a:ext cx="1259840" cy="43088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093C250D-AD5D-5C7D-B09A-FE1FF59FFFD2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4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0056F5-BBCA-886D-89A8-BF0A3F6747DE}"/>
              </a:ext>
            </a:extLst>
          </p:cNvPr>
          <p:cNvSpPr txBox="1"/>
          <p:nvPr/>
        </p:nvSpPr>
        <p:spPr>
          <a:xfrm>
            <a:off x="9420688" y="4780394"/>
            <a:ext cx="2797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u="sng" dirty="0"/>
              <a:t>“Self-Controlled”:</a:t>
            </a:r>
          </a:p>
          <a:p>
            <a:pPr algn="ctr"/>
            <a:r>
              <a:rPr lang="en-SG" b="1" dirty="0"/>
              <a:t>Controls for all time-invariant covariates</a:t>
            </a:r>
            <a:br>
              <a:rPr lang="en-SG" b="1" dirty="0"/>
            </a:br>
            <a:r>
              <a:rPr lang="en-SG" b="1" dirty="0"/>
              <a:t>(measured &amp; unmeasured)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B3CE35-19FA-CA30-568F-06688646FB00}"/>
              </a:ext>
            </a:extLst>
          </p:cNvPr>
          <p:cNvSpPr txBox="1"/>
          <p:nvPr/>
        </p:nvSpPr>
        <p:spPr>
          <a:xfrm>
            <a:off x="7265971" y="3940868"/>
            <a:ext cx="4180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“control interval”     “exposure interval”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D85821-0A14-07C6-CD79-720645DB2389}"/>
              </a:ext>
            </a:extLst>
          </p:cNvPr>
          <p:cNvSpPr txBox="1"/>
          <p:nvPr/>
        </p:nvSpPr>
        <p:spPr>
          <a:xfrm>
            <a:off x="5425946" y="4729635"/>
            <a:ext cx="16747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} Case 1</a:t>
            </a:r>
          </a:p>
          <a:p>
            <a:endParaRPr lang="en-SG" sz="3600" dirty="0"/>
          </a:p>
          <a:p>
            <a:r>
              <a:rPr lang="en-SG" dirty="0"/>
              <a:t>} Case 2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8E8D7B4-283C-EDEC-E537-4A4F74CE7D84}"/>
              </a:ext>
            </a:extLst>
          </p:cNvPr>
          <p:cNvGrpSpPr/>
          <p:nvPr/>
        </p:nvGrpSpPr>
        <p:grpSpPr>
          <a:xfrm>
            <a:off x="602727" y="2553035"/>
            <a:ext cx="4987008" cy="1808958"/>
            <a:chOff x="1019944" y="4300301"/>
            <a:chExt cx="4987008" cy="1808958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5B65D64-3C78-B24C-81BE-0BFAA567F0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r="50032"/>
            <a:stretch/>
          </p:blipFill>
          <p:spPr>
            <a:xfrm>
              <a:off x="1019944" y="4312644"/>
              <a:ext cx="4987008" cy="1796615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92B27A9-A046-FBDC-8127-C1BB06F44DBF}"/>
                </a:ext>
              </a:extLst>
            </p:cNvPr>
            <p:cNvSpPr/>
            <p:nvPr/>
          </p:nvSpPr>
          <p:spPr>
            <a:xfrm>
              <a:off x="1019944" y="4300301"/>
              <a:ext cx="4906864" cy="18020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164817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" grpId="0"/>
      <p:bldP spid="8" grpId="0"/>
      <p:bldP spid="3" grpId="0"/>
      <p:bldP spid="4" grpId="0"/>
      <p:bldP spid="14" grpId="0"/>
      <p:bldP spid="15" grpId="0"/>
      <p:bldP spid="17" grpId="0"/>
      <p:bldP spid="17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68061" y="966952"/>
                <a:ext cx="5427939" cy="4832133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en-SG" sz="2200" b="1" dirty="0"/>
                  <a:t>All Event Analysis </a:t>
                </a:r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SG" sz="2200" dirty="0"/>
                  <a:t>Assumes event times are independent within-cases</a:t>
                </a:r>
              </a:p>
              <a:p>
                <a:pPr marL="1014412" lvl="1" indent="-342900">
                  <a:lnSpc>
                    <a:spcPct val="150000"/>
                  </a:lnSpc>
                  <a:spcBef>
                    <a:spcPts val="0"/>
                  </a:spcBef>
                </a:pPr>
                <a:r>
                  <a:rPr lang="en-SG" sz="2000" dirty="0"/>
                  <a:t>Violated with event-dependence</a:t>
                </a:r>
                <a:br>
                  <a:rPr lang="en-SG" sz="2000" dirty="0"/>
                </a:br>
                <a14:m>
                  <m:oMath xmlns:m="http://schemas.openxmlformats.org/officeDocument/2006/math">
                    <m:r>
                      <a:rPr lang="en-SG" sz="2000" b="0" i="1" smtClean="0">
                        <a:latin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SG" sz="2000" dirty="0"/>
                  <a:t>Biased exposure RI </a:t>
                </a:r>
                <a14:m>
                  <m:oMath xmlns:m="http://schemas.openxmlformats.org/officeDocument/2006/math">
                    <m:r>
                      <a:rPr lang="en-SG" sz="2000" i="1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endParaRPr lang="en-SG" sz="2000" dirty="0"/>
              </a:p>
              <a:p>
                <a:pPr marL="342900" indent="-342900">
                  <a:lnSpc>
                    <a:spcPct val="150000"/>
                  </a:lnSpc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endParaRPr lang="en-US" sz="2200" dirty="0"/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</a:pPr>
                <a:endParaRPr lang="en-US" sz="2200" dirty="0"/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68061" y="966952"/>
                <a:ext cx="5427939" cy="4832133"/>
              </a:xfrm>
              <a:blipFill>
                <a:blip r:embed="rId3"/>
                <a:stretch>
                  <a:fillRect l="-1461" r="-225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itle 10">
            <a:extLst>
              <a:ext uri="{FF2B5EF4-FFF2-40B4-BE49-F238E27FC236}">
                <a16:creationId xmlns:a16="http://schemas.microsoft.com/office/drawing/2014/main" id="{F8C0E602-BC7A-3441-94E4-F1C6A03A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US" sz="2400" dirty="0"/>
              <a:t>SCCS: All Event Analysis assumptions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1C377-7651-6358-4D13-39FFBD5B5380}"/>
              </a:ext>
            </a:extLst>
          </p:cNvPr>
          <p:cNvSpPr txBox="1"/>
          <p:nvPr/>
        </p:nvSpPr>
        <p:spPr>
          <a:xfrm>
            <a:off x="7807569" y="13665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SG" dirty="0"/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1629969E-E10F-B7A7-BA11-2666879907E2}"/>
              </a:ext>
            </a:extLst>
          </p:cNvPr>
          <p:cNvSpPr txBox="1">
            <a:spLocks/>
          </p:cNvSpPr>
          <p:nvPr/>
        </p:nvSpPr>
        <p:spPr>
          <a:xfrm>
            <a:off x="6741485" y="931127"/>
            <a:ext cx="5427939" cy="48321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4288" indent="-14288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SG" sz="2200" b="1" dirty="0"/>
              <a:t>First Event Analysis 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SG" sz="2200" dirty="0"/>
              <a:t>Only use the first outcome event in each case</a:t>
            </a: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9F9ACA2-FAA1-BBD7-22DE-A8018A1F56E6}"/>
                  </a:ext>
                </a:extLst>
              </p:cNvPr>
              <p:cNvSpPr txBox="1"/>
              <p:nvPr/>
            </p:nvSpPr>
            <p:spPr>
              <a:xfrm>
                <a:off x="6839080" y="5662782"/>
                <a:ext cx="3797258" cy="7688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𝐿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SG" i="1"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i="1"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i="1"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b="0" i="1" smtClean="0"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SG" i="1"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i="1"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i="1"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360</m:t>
                                  </m:r>
                                </m:num>
                                <m:den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9F9ACA2-FAA1-BBD7-22DE-A8018A1F56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9080" y="5662782"/>
                <a:ext cx="3797258" cy="7688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ight Brace 15">
            <a:extLst>
              <a:ext uri="{FF2B5EF4-FFF2-40B4-BE49-F238E27FC236}">
                <a16:creationId xmlns:a16="http://schemas.microsoft.com/office/drawing/2014/main" id="{D346CCBA-FE6B-9FBC-67C6-17834A87EEF6}"/>
              </a:ext>
            </a:extLst>
          </p:cNvPr>
          <p:cNvSpPr/>
          <p:nvPr/>
        </p:nvSpPr>
        <p:spPr>
          <a:xfrm>
            <a:off x="6274459" y="1076960"/>
            <a:ext cx="427268" cy="5353494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0F07627-90D0-FDE2-7C7A-DF024C140D79}"/>
                  </a:ext>
                </a:extLst>
              </p:cNvPr>
              <p:cNvSpPr txBox="1"/>
              <p:nvPr/>
            </p:nvSpPr>
            <p:spPr>
              <a:xfrm>
                <a:off x="67804" y="5544383"/>
                <a:ext cx="6565038" cy="8815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SG" sz="1400" i="1" smtClean="0"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𝐿</m:t>
                      </m:r>
                      <m:r>
                        <a:rPr lang="en-US" sz="14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SG" sz="1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400" b="0" i="1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</m:num>
                                <m:den>
                                  <m:r>
                                    <a:rPr lang="en-US" sz="1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4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4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400" b="0" i="1" smtClean="0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</m:num>
                                <m:den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  <m:r>
                                    <a:rPr lang="en-SG" sz="1400" b="0" i="1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𝜌</m:t>
                                  </m:r>
                                </m:num>
                                <m:den>
                                  <m:r>
                                    <a:rPr lang="en-US" sz="1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400" b="0" i="1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</m:num>
                                <m:den>
                                  <m:r>
                                    <a:rPr lang="en-US" sz="1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sSup>
                        <m:sSupPr>
                          <m:ctrlPr>
                            <a:rPr lang="en-SG" sz="1400" i="1"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SG" sz="14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SG" sz="14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SG" sz="14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</m:t>
                                  </m:r>
                                </m:num>
                                <m:den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720+10</m:t>
                                  </m:r>
                                  <m:r>
                                    <a:rPr lang="en-SG" sz="1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SG" sz="1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</m:oMath>
                  </m:oMathPara>
                </a14:m>
                <a:endParaRPr lang="en-SG" sz="1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0F07627-90D0-FDE2-7C7A-DF024C140D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04" y="5544383"/>
                <a:ext cx="6565038" cy="88152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86042866-4D4F-BE2A-8AC6-4C225B881ED0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5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22D4EA9-D0B6-08B3-4EF6-16990F703579}"/>
              </a:ext>
            </a:extLst>
          </p:cNvPr>
          <p:cNvGrpSpPr/>
          <p:nvPr/>
        </p:nvGrpSpPr>
        <p:grpSpPr>
          <a:xfrm>
            <a:off x="792510" y="3640108"/>
            <a:ext cx="4987008" cy="1808958"/>
            <a:chOff x="1019944" y="4300301"/>
            <a:chExt cx="4987008" cy="180895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B50B0FF-6FAA-04EB-F6E1-1D9054DF4E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50032"/>
            <a:stretch/>
          </p:blipFill>
          <p:spPr>
            <a:xfrm>
              <a:off x="1019944" y="4312644"/>
              <a:ext cx="4987008" cy="1796615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8205CDF-C8AC-26F3-5DC5-FD3F2E37E4E8}"/>
                </a:ext>
              </a:extLst>
            </p:cNvPr>
            <p:cNvSpPr/>
            <p:nvPr/>
          </p:nvSpPr>
          <p:spPr>
            <a:xfrm>
              <a:off x="1019944" y="4300301"/>
              <a:ext cx="4906864" cy="18020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80A3F7A-5DEC-B298-20F7-B406D1B8A629}"/>
              </a:ext>
            </a:extLst>
          </p:cNvPr>
          <p:cNvGrpSpPr/>
          <p:nvPr/>
        </p:nvGrpSpPr>
        <p:grpSpPr>
          <a:xfrm>
            <a:off x="6960857" y="3641108"/>
            <a:ext cx="4924852" cy="1838062"/>
            <a:chOff x="7492117" y="3686157"/>
            <a:chExt cx="4924852" cy="183806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F44D2D1-DE5E-2E3D-0C29-745055236C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194"/>
            <a:stretch/>
          </p:blipFill>
          <p:spPr>
            <a:xfrm>
              <a:off x="7510105" y="3714415"/>
              <a:ext cx="4906864" cy="1809804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8B94BD3-5F7A-5132-C659-C4F34B28B914}"/>
                </a:ext>
              </a:extLst>
            </p:cNvPr>
            <p:cNvSpPr/>
            <p:nvPr/>
          </p:nvSpPr>
          <p:spPr>
            <a:xfrm>
              <a:off x="7492117" y="3686157"/>
              <a:ext cx="4906864" cy="18020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318635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5" grpId="0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6FA0-4881-DFCA-E133-711DEA108E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2. First Event Analysis Bias</a:t>
            </a:r>
          </a:p>
        </p:txBody>
      </p:sp>
    </p:spTree>
    <p:extLst>
      <p:ext uri="{BB962C8B-B14F-4D97-AF65-F5344CB8AC3E}">
        <p14:creationId xmlns:p14="http://schemas.microsoft.com/office/powerpoint/2010/main" val="1062265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68060" y="944880"/>
                <a:ext cx="11158179" cy="5258972"/>
              </a:xfrm>
            </p:spPr>
            <p:txBody>
              <a:bodyPr>
                <a:noAutofit/>
              </a:bodyPr>
              <a:lstStyle/>
              <a:p>
                <a:pPr marL="0" indent="0">
                  <a:spcBef>
                    <a:spcPts val="0"/>
                  </a:spcBef>
                </a:pPr>
                <a:r>
                  <a:rPr lang="en-US" sz="2200" dirty="0">
                    <a:effectLst/>
                    <a:ea typeface="DengXian" panose="02010600030101010101" pitchFamily="2" charset="-122"/>
                  </a:rPr>
                  <a:t>First Event Analysis can still yield biased estimates of exposure RI </a:t>
                </a:r>
                <a14:m>
                  <m:oMath xmlns:m="http://schemas.openxmlformats.org/officeDocument/2006/math">
                    <m:r>
                      <a:rPr lang="en-SG" sz="220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sz="2200" dirty="0">
                    <a:effectLst/>
                    <a:ea typeface="DengXian" panose="02010600030101010101" pitchFamily="2" charset="-122"/>
                  </a:rPr>
                  <a:t> based on:</a:t>
                </a:r>
              </a:p>
              <a:p>
                <a:pPr marL="457200" indent="-457200"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200" dirty="0">
                    <a:effectLst/>
                    <a:ea typeface="DengXian" panose="02010600030101010101" pitchFamily="2" charset="-122"/>
                  </a:rPr>
                  <a:t>Cumulative Incidence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highlight>
                          <a:srgbClr val="FFFF00"/>
                        </a:highlight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Λ</m:t>
                    </m:r>
                  </m:oMath>
                </a14:m>
                <a:endParaRPr lang="en-US" sz="2200" dirty="0">
                  <a:effectLst/>
                  <a:ea typeface="DengXian" panose="02010600030101010101" pitchFamily="2" charset="-122"/>
                </a:endParaRPr>
              </a:p>
              <a:p>
                <a:pPr marL="457200" indent="-457200"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sz="2200" dirty="0">
                    <a:effectLst/>
                    <a:ea typeface="DengXian" panose="02010600030101010101" pitchFamily="2" charset="-122"/>
                  </a:rPr>
                  <a:t>Exposure start time </a:t>
                </a:r>
                <a14:m>
                  <m:oMath xmlns:m="http://schemas.openxmlformats.org/officeDocument/2006/math">
                    <m:r>
                      <a:rPr lang="en-SG" sz="2200" b="0" i="1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</a:rPr>
                      <m:t>𝑐</m:t>
                    </m:r>
                  </m:oMath>
                </a14:m>
                <a:r>
                  <a:rPr lang="en-US" sz="2200" dirty="0">
                    <a:effectLst/>
                    <a:ea typeface="DengXian" panose="02010600030101010101" pitchFamily="2" charset="-122"/>
                  </a:rPr>
                  <a:t> (where </a:t>
                </a:r>
                <a14:m>
                  <m:oMath xmlns:m="http://schemas.openxmlformats.org/officeDocument/2006/math">
                    <m:r>
                      <a:rPr lang="en-US" sz="22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0</m:t>
                    </m:r>
                    <m:r>
                      <a:rPr lang="en-US" sz="2200" i="1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≤</m:t>
                    </m:r>
                    <m:r>
                      <a:rPr lang="en-US" sz="22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𝑐</m:t>
                    </m:r>
                    <m:r>
                      <a:rPr lang="en-US" sz="2200" i="1">
                        <a:effectLst/>
                        <a:latin typeface="Cambria Math" panose="02040503050406030204" pitchFamily="18" charset="0"/>
                        <a:cs typeface="Calibri" panose="020F0502020204030204" pitchFamily="34" charset="0"/>
                      </a:rPr>
                      <m:t>≤</m:t>
                    </m:r>
                    <m:r>
                      <a:rPr lang="en-US" sz="22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𝑏</m:t>
                    </m:r>
                    <m:r>
                      <a:rPr lang="en-US" sz="22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−</m:t>
                    </m:r>
                    <m:r>
                      <a:rPr lang="en-US" sz="22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𝑑</m:t>
                    </m:r>
                  </m:oMath>
                </a14:m>
                <a:r>
                  <a:rPr lang="en-SG" sz="2200" i="1" dirty="0"/>
                  <a:t>)</a:t>
                </a:r>
              </a:p>
              <a:p>
                <a:pPr marL="0" indent="0">
                  <a:spcBef>
                    <a:spcPts val="0"/>
                  </a:spcBef>
                </a:pPr>
                <a:endParaRPr lang="en-SG" sz="2200" dirty="0"/>
              </a:p>
              <a:p>
                <a:pPr marL="0" indent="0">
                  <a:spcBef>
                    <a:spcPts val="600"/>
                  </a:spcBef>
                </a:pPr>
                <a:r>
                  <a:rPr lang="en-SG" sz="2200" dirty="0"/>
                  <a:t>MLE of the exposure RI </a:t>
                </a:r>
                <a14:m>
                  <m:oMath xmlns:m="http://schemas.openxmlformats.org/officeDocument/2006/math">
                    <m:r>
                      <a:rPr lang="en-SG" sz="2200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SG" sz="2200" dirty="0"/>
                  <a:t> is approximately:</a:t>
                </a:r>
              </a:p>
              <a:p>
                <a:pPr marL="0" indent="0">
                  <a:spcBef>
                    <a:spcPts val="600"/>
                  </a:spcBef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SG" sz="22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2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</m:acc>
                      <m:r>
                        <a:rPr lang="en-US" sz="2200" i="1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≃</m:t>
                      </m:r>
                      <m:r>
                        <a:rPr lang="en-US" sz="2200" i="1" smtClean="0">
                          <a:solidFill>
                            <a:srgbClr val="0070C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𝜌</m:t>
                      </m:r>
                      <m:d>
                        <m:dPr>
                          <m:begChr m:val="["/>
                          <m:endChr m:val="]"/>
                          <m:ctrlPr>
                            <a:rPr lang="en-SG" sz="2200" i="1">
                              <a:effectLst/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1+</m:t>
                          </m:r>
                          <m:f>
                            <m:fPr>
                              <m:ctrlPr>
                                <a:rPr lang="en-SG" sz="2200" i="1"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fPr>
                            <m:num>
                              <m:r>
                                <a:rPr lang="en-US" sz="2200" i="1" smtClean="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2</m:t>
                              </m:r>
                            </m:den>
                          </m:f>
                          <m:r>
                            <m:rPr>
                              <m:sty m:val="p"/>
                            </m:rPr>
                            <a:rPr lang="en-US" sz="2200" smtClean="0">
                              <a:solidFill>
                                <a:schemeClr val="tx1"/>
                              </a:solidFill>
                              <a:effectLst/>
                              <a:highlight>
                                <a:srgbClr val="FFFF00"/>
                              </a:highlight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Λ</m:t>
                          </m:r>
                          <m:d>
                            <m:dPr>
                              <m:ctrlPr>
                                <a:rPr lang="en-SG" sz="22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2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1−2</m:t>
                              </m:r>
                              <m:f>
                                <m:fPr>
                                  <m:ctrlPr>
                                    <a:rPr lang="en-SG" sz="22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𝑐</m:t>
                                  </m:r>
                                </m:num>
                                <m:den>
                                  <m:r>
                                    <a:rPr lang="en-US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𝑏</m:t>
                                  </m:r>
                                  <m:r>
                                    <a:rPr lang="en-US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−</m:t>
                                  </m:r>
                                  <m:r>
                                    <a:rPr lang="en-US" sz="22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Calibri" panose="020F0502020204030204" pitchFamily="34" charset="0"/>
                                    </a:rPr>
                                    <m:t>𝑑</m:t>
                                  </m:r>
                                </m:den>
                              </m:f>
                            </m:e>
                          </m:d>
                        </m:e>
                      </m:d>
                      <m:r>
                        <a:rPr lang="en-SG" sz="2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=</m:t>
                      </m:r>
                      <m:r>
                        <a:rPr lang="en-US" sz="220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𝜌</m:t>
                      </m:r>
                      <m:d>
                        <m:dPr>
                          <m:begChr m:val="["/>
                          <m:endChr m:val="]"/>
                          <m:ctrlPr>
                            <a:rPr lang="en-SG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en-US" sz="2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1+</m:t>
                          </m:r>
                          <m:r>
                            <m:rPr>
                              <m:sty m:val="p"/>
                            </m:rPr>
                            <a:rPr lang="en-SG" sz="2200" b="0" i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rel</m:t>
                          </m:r>
                          <m:r>
                            <a:rPr lang="en-SG" sz="22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200" i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bia</m:t>
                          </m:r>
                          <m:r>
                            <m:rPr>
                              <m:sty m:val="p"/>
                            </m:rPr>
                            <a:rPr lang="en-SG" sz="2200" b="0" i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s</m:t>
                          </m:r>
                        </m:e>
                      </m:d>
                    </m:oMath>
                  </m:oMathPara>
                </a14:m>
                <a:endParaRPr lang="en-SG" sz="2200" dirty="0"/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68060" y="944880"/>
                <a:ext cx="11158179" cy="5258972"/>
              </a:xfrm>
              <a:blipFill>
                <a:blip r:embed="rId3"/>
                <a:stretch>
                  <a:fillRect l="-710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itle 10">
            <a:extLst>
              <a:ext uri="{FF2B5EF4-FFF2-40B4-BE49-F238E27FC236}">
                <a16:creationId xmlns:a16="http://schemas.microsoft.com/office/drawing/2014/main" id="{F8C0E602-BC7A-3441-94E4-F1C6A03A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SG" sz="2400" dirty="0">
                <a:ea typeface="Times New Roman" panose="02020603050405020304" pitchFamily="18" charset="0"/>
              </a:rPr>
              <a:t>SCCS: First Event Analysis Bias</a:t>
            </a:r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6700D9-82DA-4715-B353-712D5FE056C8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7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85119DB-F37D-52DB-3BAF-4DB57ACD18BE}"/>
              </a:ext>
            </a:extLst>
          </p:cNvPr>
          <p:cNvCxnSpPr>
            <a:cxnSpLocks/>
          </p:cNvCxnSpPr>
          <p:nvPr/>
        </p:nvCxnSpPr>
        <p:spPr>
          <a:xfrm>
            <a:off x="7082567" y="1882892"/>
            <a:ext cx="0" cy="3454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A66AC0-F071-6C66-2722-1127F026DFB5}"/>
              </a:ext>
            </a:extLst>
          </p:cNvPr>
          <p:cNvCxnSpPr>
            <a:cxnSpLocks/>
          </p:cNvCxnSpPr>
          <p:nvPr/>
        </p:nvCxnSpPr>
        <p:spPr>
          <a:xfrm>
            <a:off x="9764807" y="1882892"/>
            <a:ext cx="0" cy="3454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6AC3AEB-4541-1182-59F2-D6B1397CD9DC}"/>
              </a:ext>
            </a:extLst>
          </p:cNvPr>
          <p:cNvSpPr txBox="1"/>
          <p:nvPr/>
        </p:nvSpPr>
        <p:spPr>
          <a:xfrm>
            <a:off x="6940330" y="1567931"/>
            <a:ext cx="3078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                                                b</a:t>
            </a:r>
            <a:endParaRPr lang="en-S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224EB55-D01D-E1CE-99D0-A6608B216F6F}"/>
                  </a:ext>
                </a:extLst>
              </p:cNvPr>
              <p:cNvSpPr txBox="1"/>
              <p:nvPr/>
            </p:nvSpPr>
            <p:spPr>
              <a:xfrm>
                <a:off x="2191726" y="4337655"/>
                <a:ext cx="7852406" cy="16332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indent="0">
                  <a:spcBef>
                    <a:spcPts val="600"/>
                  </a:spcBef>
                </a:pPr>
                <a:r>
                  <a:rPr lang="en-SG" sz="2200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Maximum Bias:</a:t>
                </a:r>
              </a:p>
              <a:p>
                <a:pPr marL="342900" indent="-34290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SG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When </a:t>
                </a:r>
                <a14:m>
                  <m:oMath xmlns:m="http://schemas.openxmlformats.org/officeDocument/2006/math"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=0: </m:t>
                    </m:r>
                    <m:r>
                      <a:rPr lang="en-SG" sz="2200" b="0" i="0" smtClean="0">
                        <a:latin typeface="Cambria Math" panose="02040503050406030204" pitchFamily="18" charset="0"/>
                      </a:rPr>
                      <m:t>                                                          ,  </m:t>
                    </m:r>
                    <m:r>
                      <m:rPr>
                        <m:sty m:val="p"/>
                      </m:rPr>
                      <a:rPr lang="en-SG" sz="22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rel</m:t>
                    </m:r>
                    <m:r>
                      <a:rPr lang="en-SG" sz="22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SG" sz="22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bias</m:t>
                    </m:r>
                    <m:r>
                      <a:rPr lang="en-SG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SG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SG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1</m:t>
                        </m:r>
                      </m:num>
                      <m:den>
                        <m:r>
                          <a:rPr lang="en-SG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2</m:t>
                        </m:r>
                      </m:den>
                    </m:f>
                    <m:r>
                      <m:rPr>
                        <m:sty m:val="p"/>
                      </m:rPr>
                      <a:rPr lang="en-SG" sz="2200" b="0" i="0" smtClean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Λ</m:t>
                    </m:r>
                  </m:oMath>
                </a14:m>
                <a:endParaRPr lang="en-SG" sz="2200" dirty="0">
                  <a:solidFill>
                    <a:schemeClr val="tx1"/>
                  </a:solidFill>
                  <a:highlight>
                    <a:srgbClr val="FF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spcBef>
                    <a:spcPts val="600"/>
                  </a:spcBef>
                </a:pPr>
                <a:endParaRPr lang="en-SG" sz="1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SG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When </a:t>
                </a:r>
                <a14:m>
                  <m:oMath xmlns:m="http://schemas.openxmlformats.org/officeDocument/2006/math"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SG" sz="2200" dirty="0"/>
                  <a:t> </a:t>
                </a:r>
                <a14:m>
                  <m:oMath xmlns:m="http://schemas.openxmlformats.org/officeDocument/2006/math">
                    <m:r>
                      <a:rPr lang="en-SG" sz="2200" i="1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SG" sz="2200">
                        <a:latin typeface="Cambria Math" panose="02040503050406030204" pitchFamily="18" charset="0"/>
                      </a:rPr>
                      <m:t>                                                 </m:t>
                    </m:r>
                    <m:r>
                      <a:rPr lang="en-SG" sz="2200" b="0" i="0" smtClean="0">
                        <a:latin typeface="Cambria Math" panose="02040503050406030204" pitchFamily="18" charset="0"/>
                      </a:rPr>
                      <m:t>,   </m:t>
                    </m:r>
                    <m:r>
                      <m:rPr>
                        <m:sty m:val="p"/>
                      </m:rPr>
                      <a:rPr lang="en-SG" sz="22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rel</m:t>
                    </m:r>
                    <m:r>
                      <a:rPr lang="en-SG" sz="22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SG" sz="220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bias</m:t>
                    </m:r>
                    <m:r>
                      <a:rPr lang="en-SG" sz="22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SG" sz="2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SG" sz="2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SG" sz="2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m:rPr>
                        <m:sty m:val="p"/>
                      </m:rPr>
                      <a:rPr lang="en-SG" sz="2200" b="0" i="0" smtClean="0">
                        <a:highlight>
                          <a:srgbClr val="FFFF00"/>
                        </a:highlight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endParaRPr lang="en-SG" sz="2200" dirty="0">
                  <a:highlight>
                    <a:srgbClr val="FF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224EB55-D01D-E1CE-99D0-A6608B216F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1726" y="4337655"/>
                <a:ext cx="7852406" cy="1633268"/>
              </a:xfrm>
              <a:prstGeom prst="rect">
                <a:avLst/>
              </a:prstGeom>
              <a:blipFill>
                <a:blip r:embed="rId4"/>
                <a:stretch>
                  <a:fillRect l="-1009" t="-2247" b="-2247"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80411B1D-2F4A-47DE-853F-EE94627F4258}"/>
              </a:ext>
            </a:extLst>
          </p:cNvPr>
          <p:cNvGrpSpPr/>
          <p:nvPr/>
        </p:nvGrpSpPr>
        <p:grpSpPr>
          <a:xfrm>
            <a:off x="4764291" y="4614412"/>
            <a:ext cx="3078477" cy="674133"/>
            <a:chOff x="6645852" y="5139758"/>
            <a:chExt cx="3078477" cy="67413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B80ED38-BD7D-D9D1-5797-B71315DA3F66}"/>
                </a:ext>
              </a:extLst>
            </p:cNvPr>
            <p:cNvSpPr txBox="1"/>
            <p:nvPr/>
          </p:nvSpPr>
          <p:spPr>
            <a:xfrm>
              <a:off x="6645852" y="5139758"/>
              <a:ext cx="30784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    d                                           b</a:t>
              </a:r>
              <a:endParaRPr lang="en-SG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51B6DDB-1068-EC2E-A368-B6A2B3DCF4B2}"/>
                </a:ext>
              </a:extLst>
            </p:cNvPr>
            <p:cNvSpPr txBox="1"/>
            <p:nvPr/>
          </p:nvSpPr>
          <p:spPr>
            <a:xfrm>
              <a:off x="6800804" y="5444559"/>
              <a:ext cx="288000" cy="3693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SG" dirty="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E108878-C94B-749E-1154-5F1B11A687F1}"/>
                </a:ext>
              </a:extLst>
            </p:cNvPr>
            <p:cNvCxnSpPr>
              <a:cxnSpLocks/>
            </p:cNvCxnSpPr>
            <p:nvPr/>
          </p:nvCxnSpPr>
          <p:spPr>
            <a:xfrm>
              <a:off x="6788089" y="5454719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B9CDC3A-683D-DFDF-46FD-102D2859CB7E}"/>
                </a:ext>
              </a:extLst>
            </p:cNvPr>
            <p:cNvCxnSpPr>
              <a:cxnSpLocks/>
            </p:cNvCxnSpPr>
            <p:nvPr/>
          </p:nvCxnSpPr>
          <p:spPr>
            <a:xfrm>
              <a:off x="9470329" y="5454719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3129616-7AD0-47F2-2961-FFC61757A407}"/>
                </a:ext>
              </a:extLst>
            </p:cNvPr>
            <p:cNvCxnSpPr>
              <a:cxnSpLocks/>
            </p:cNvCxnSpPr>
            <p:nvPr/>
          </p:nvCxnSpPr>
          <p:spPr>
            <a:xfrm>
              <a:off x="7103684" y="5454719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000B03F-ED78-6F82-86E4-45FF619F8FDC}"/>
                </a:ext>
              </a:extLst>
            </p:cNvPr>
            <p:cNvCxnSpPr>
              <a:cxnSpLocks/>
            </p:cNvCxnSpPr>
            <p:nvPr/>
          </p:nvCxnSpPr>
          <p:spPr>
            <a:xfrm>
              <a:off x="6788089" y="5617279"/>
              <a:ext cx="268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613CD86-8EBE-B2AA-700B-04665A979866}"/>
              </a:ext>
            </a:extLst>
          </p:cNvPr>
          <p:cNvGrpSpPr/>
          <p:nvPr/>
        </p:nvGrpSpPr>
        <p:grpSpPr>
          <a:xfrm>
            <a:off x="4760688" y="5213892"/>
            <a:ext cx="3078477" cy="674133"/>
            <a:chOff x="6645852" y="5779026"/>
            <a:chExt cx="3078477" cy="67413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FEE4984-D2CE-94C0-8654-80DFA7DF681E}"/>
                </a:ext>
              </a:extLst>
            </p:cNvPr>
            <p:cNvSpPr txBox="1"/>
            <p:nvPr/>
          </p:nvSpPr>
          <p:spPr>
            <a:xfrm>
              <a:off x="9166814" y="6083827"/>
              <a:ext cx="288000" cy="3693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SG" dirty="0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B89E3FF-E1C6-A07E-E693-B40335C2956F}"/>
                </a:ext>
              </a:extLst>
            </p:cNvPr>
            <p:cNvCxnSpPr>
              <a:cxnSpLocks/>
            </p:cNvCxnSpPr>
            <p:nvPr/>
          </p:nvCxnSpPr>
          <p:spPr>
            <a:xfrm>
              <a:off x="6788089" y="6093987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A130CAC-C9FC-4326-4776-77B9BFD14395}"/>
                </a:ext>
              </a:extLst>
            </p:cNvPr>
            <p:cNvCxnSpPr>
              <a:cxnSpLocks/>
            </p:cNvCxnSpPr>
            <p:nvPr/>
          </p:nvCxnSpPr>
          <p:spPr>
            <a:xfrm>
              <a:off x="9470329" y="6093987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DA40595-440E-7FFD-B74A-2EECE84E53E7}"/>
                </a:ext>
              </a:extLst>
            </p:cNvPr>
            <p:cNvCxnSpPr>
              <a:cxnSpLocks/>
            </p:cNvCxnSpPr>
            <p:nvPr/>
          </p:nvCxnSpPr>
          <p:spPr>
            <a:xfrm>
              <a:off x="9154734" y="6093987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4E800EF-DD97-E66D-0EE5-3AC4B2F4243B}"/>
                </a:ext>
              </a:extLst>
            </p:cNvPr>
            <p:cNvSpPr txBox="1"/>
            <p:nvPr/>
          </p:nvSpPr>
          <p:spPr>
            <a:xfrm>
              <a:off x="6645852" y="5779026"/>
              <a:ext cx="30784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                                           c     b</a:t>
              </a:r>
              <a:endParaRPr lang="en-SG" dirty="0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05B749D-9B47-9295-1685-149558ACB1D4}"/>
                </a:ext>
              </a:extLst>
            </p:cNvPr>
            <p:cNvCxnSpPr>
              <a:cxnSpLocks/>
            </p:cNvCxnSpPr>
            <p:nvPr/>
          </p:nvCxnSpPr>
          <p:spPr>
            <a:xfrm>
              <a:off x="6788089" y="6256547"/>
              <a:ext cx="26820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27725D5-BC6D-1A45-327E-CE6B9848A228}"/>
              </a:ext>
            </a:extLst>
          </p:cNvPr>
          <p:cNvSpPr txBox="1"/>
          <p:nvPr/>
        </p:nvSpPr>
        <p:spPr>
          <a:xfrm>
            <a:off x="9343527" y="3608090"/>
            <a:ext cx="18172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400" dirty="0"/>
              <a:t>(Whitaker et al., 2018)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E72BACF-7831-3645-8BE2-CCBF5D740787}"/>
              </a:ext>
            </a:extLst>
          </p:cNvPr>
          <p:cNvGrpSpPr/>
          <p:nvPr/>
        </p:nvGrpSpPr>
        <p:grpSpPr>
          <a:xfrm>
            <a:off x="7063740" y="1558522"/>
            <a:ext cx="822207" cy="683542"/>
            <a:chOff x="8854440" y="1558522"/>
            <a:chExt cx="822207" cy="683542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B455B7A-C482-1349-199F-57AD1FD841DD}"/>
                </a:ext>
              </a:extLst>
            </p:cNvPr>
            <p:cNvSpPr txBox="1"/>
            <p:nvPr/>
          </p:nvSpPr>
          <p:spPr>
            <a:xfrm>
              <a:off x="9055527" y="1872732"/>
              <a:ext cx="288000" cy="3693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SG" dirty="0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13C7255-F45E-41DD-7679-4C23833EAC55}"/>
                </a:ext>
              </a:extLst>
            </p:cNvPr>
            <p:cNvCxnSpPr>
              <a:cxnSpLocks/>
            </p:cNvCxnSpPr>
            <p:nvPr/>
          </p:nvCxnSpPr>
          <p:spPr>
            <a:xfrm>
              <a:off x="9043447" y="1882892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6B85710-6F8C-1213-6B5C-DB3BBAB8BC6B}"/>
                </a:ext>
              </a:extLst>
            </p:cNvPr>
            <p:cNvCxnSpPr>
              <a:cxnSpLocks/>
            </p:cNvCxnSpPr>
            <p:nvPr/>
          </p:nvCxnSpPr>
          <p:spPr>
            <a:xfrm>
              <a:off x="9358407" y="1882892"/>
              <a:ext cx="0" cy="3454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50195B-4E8C-2115-5F61-EDE01FED3431}"/>
                </a:ext>
              </a:extLst>
            </p:cNvPr>
            <p:cNvSpPr txBox="1"/>
            <p:nvPr/>
          </p:nvSpPr>
          <p:spPr>
            <a:xfrm>
              <a:off x="8854440" y="1558522"/>
              <a:ext cx="8222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   </a:t>
              </a:r>
              <a:endParaRPr lang="en-SG" dirty="0"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54628B8-9A17-5901-F5C3-DCDFCF1409A7}"/>
              </a:ext>
            </a:extLst>
          </p:cNvPr>
          <p:cNvCxnSpPr>
            <a:cxnSpLocks/>
          </p:cNvCxnSpPr>
          <p:nvPr/>
        </p:nvCxnSpPr>
        <p:spPr>
          <a:xfrm>
            <a:off x="7082567" y="2045452"/>
            <a:ext cx="268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62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33333E-6 L 0.17396 0.000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98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668061" y="1253227"/>
                <a:ext cx="10855878" cy="5258972"/>
              </a:xfrm>
            </p:spPr>
            <p:txBody>
              <a:bodyPr>
                <a:noAutofit/>
              </a:bodyPr>
              <a:lstStyle/>
              <a:p>
                <a:pPr marL="0" indent="0" algn="ctr">
                  <a:lnSpc>
                    <a:spcPct val="135000"/>
                  </a:lnSpc>
                  <a:spcBef>
                    <a:spcPts val="0"/>
                  </a:spcBef>
                </a:pPr>
                <a14:m>
                  <m:oMath xmlns:m="http://schemas.openxmlformats.org/officeDocument/2006/math">
                    <m:r>
                      <a:rPr lang="en-SG" sz="2200" b="0" i="1" smtClean="0">
                        <a:latin typeface="Cambria Math" panose="02040503050406030204" pitchFamily="18" charset="0"/>
                      </a:rPr>
                      <m:t>∴</m:t>
                    </m:r>
                  </m:oMath>
                </a14:m>
                <a:r>
                  <a:rPr lang="en-SG" sz="2200" dirty="0"/>
                  <a:t> The relative bias is dependent on Cumulative Incidence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highlight>
                          <a:srgbClr val="FFFF00"/>
                        </a:highlight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Λ</m:t>
                    </m:r>
                  </m:oMath>
                </a14:m>
                <a:endParaRPr lang="en-US" sz="2200" b="1" dirty="0">
                  <a:effectLst/>
                  <a:ea typeface="Calibri" panose="020F0502020204030204" pitchFamily="34" charset="0"/>
                </a:endParaRPr>
              </a:p>
              <a:p>
                <a:pPr marL="0" indent="0" algn="ctr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en-US" sz="2200" b="1" dirty="0">
                    <a:effectLst/>
                    <a:ea typeface="Calibri" panose="020F0502020204030204" pitchFamily="34" charset="0"/>
                  </a:rPr>
                  <a:t>Maximum </a:t>
                </a:r>
                <a:r>
                  <a:rPr lang="en-US" sz="2200" b="1" dirty="0">
                    <a:ea typeface="Calibri" panose="020F0502020204030204" pitchFamily="34" charset="0"/>
                  </a:rPr>
                  <a:t>relative </a:t>
                </a:r>
                <a:r>
                  <a:rPr lang="en-US" sz="2200" b="1" dirty="0">
                    <a:effectLst/>
                    <a:ea typeface="Calibri" panose="020F0502020204030204" pitchFamily="34" charset="0"/>
                  </a:rPr>
                  <a:t>bias in first event analysis</a:t>
                </a:r>
              </a:p>
              <a:p>
                <a:pPr marL="0" indent="0">
                  <a:lnSpc>
                    <a:spcPct val="135000"/>
                  </a:lnSpc>
                  <a:spcBef>
                    <a:spcPts val="6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|"/>
                          <m:endChr m:val="|"/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SG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</m:ctrlPr>
                            </m:fPr>
                            <m:num>
                              <m:acc>
                                <m:accPr>
                                  <m:chr m:val="̂"/>
                                  <m:ctrlPr>
                                    <a:rPr lang="en-SG" sz="22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</m:acc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−</m:t>
                              </m:r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num>
                            <m:den>
                              <m:r>
                                <a:rPr lang="en-US" sz="2200" i="1"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Calibri" panose="020F0502020204030204" pitchFamily="34" charset="0"/>
                                </a:rPr>
                                <m:t>𝜌</m:t>
                              </m:r>
                            </m:den>
                          </m:f>
                        </m:e>
                      </m:d>
                      <m:r>
                        <a:rPr lang="en-US" sz="2200" i="1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≤</m:t>
                      </m:r>
                      <m:f>
                        <m:fPr>
                          <m:ctrlPr>
                            <a:rPr lang="en-SG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US" sz="2200" i="1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Calibri" panose="020F0502020204030204" pitchFamily="34" charset="0"/>
                            </a:rPr>
                            <m:t>2</m:t>
                          </m:r>
                        </m:den>
                      </m:f>
                      <m:r>
                        <m:rPr>
                          <m:sty m:val="p"/>
                        </m:rPr>
                        <a:rPr lang="en-US" sz="220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DengXian" panose="02010600030101010101" pitchFamily="2" charset="-122"/>
                          <a:cs typeface="Calibri" panose="020F0502020204030204" pitchFamily="34" charset="0"/>
                        </a:rPr>
                        <m:t>Λ</m:t>
                      </m:r>
                    </m:oMath>
                  </m:oMathPara>
                </a14:m>
                <a:endParaRPr lang="en-SG" sz="2200" dirty="0">
                  <a:highlight>
                    <a:srgbClr val="FFFF00"/>
                  </a:highlight>
                </a:endParaRPr>
              </a:p>
              <a:p>
                <a:pPr marL="0" indent="0">
                  <a:lnSpc>
                    <a:spcPct val="135000"/>
                  </a:lnSpc>
                  <a:spcBef>
                    <a:spcPts val="600"/>
                  </a:spcBef>
                </a:pPr>
                <a:endParaRPr lang="en-SG" sz="2200" b="1" dirty="0"/>
              </a:p>
              <a:p>
                <a:pPr marL="0" indent="0" algn="ctr">
                  <a:lnSpc>
                    <a:spcPct val="135000"/>
                  </a:lnSpc>
                  <a:spcBef>
                    <a:spcPts val="600"/>
                  </a:spcBef>
                </a:pPr>
                <a:r>
                  <a:rPr lang="en-SG" sz="2200" dirty="0"/>
                  <a:t>First event analysis maintains a relative bias &lt; 5% if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smtClean="0">
                        <a:highlight>
                          <a:srgbClr val="FFFF00"/>
                        </a:highlight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Λ</m:t>
                    </m:r>
                    <m:r>
                      <a:rPr lang="en-US" sz="2200" b="0" i="0" smtClean="0"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&lt;0.1</m:t>
                    </m:r>
                  </m:oMath>
                </a14:m>
                <a:r>
                  <a:rPr lang="en-SG" sz="2200" dirty="0"/>
                  <a:t> (a “rare event”).</a:t>
                </a:r>
              </a:p>
              <a:p>
                <a:pPr marL="0" indent="0" algn="ctr">
                  <a:lnSpc>
                    <a:spcPct val="135000"/>
                  </a:lnSpc>
                  <a:spcBef>
                    <a:spcPts val="600"/>
                  </a:spcBef>
                </a:pPr>
                <a:endParaRPr lang="en-SG" sz="2200" dirty="0"/>
              </a:p>
              <a:p>
                <a:pPr marL="0" indent="0" algn="ctr">
                  <a:lnSpc>
                    <a:spcPct val="135000"/>
                  </a:lnSpc>
                  <a:spcBef>
                    <a:spcPts val="600"/>
                  </a:spcBef>
                </a:pPr>
                <a:r>
                  <a:rPr lang="en-SG" sz="2200" b="1" dirty="0"/>
                  <a:t>What if the event is not rare,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smtClean="0">
                        <a:highlight>
                          <a:srgbClr val="FFFF00"/>
                        </a:highlight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Λ</m:t>
                    </m:r>
                    <m:r>
                      <a:rPr lang="en-US" sz="2200" b="0" i="0" smtClean="0">
                        <a:latin typeface="Cambria Math" panose="02040503050406030204" pitchFamily="18" charset="0"/>
                        <a:ea typeface="DengXian" panose="02010600030101010101" pitchFamily="2" charset="-122"/>
                        <a:cs typeface="Calibri" panose="020F0502020204030204" pitchFamily="34" charset="0"/>
                      </a:rPr>
                      <m:t>&gt;0.1</m:t>
                    </m:r>
                  </m:oMath>
                </a14:m>
                <a:r>
                  <a:rPr lang="en-SG" sz="2200" b="1" dirty="0"/>
                  <a:t>?</a:t>
                </a:r>
              </a:p>
              <a:p>
                <a:pPr marL="0" indent="0">
                  <a:lnSpc>
                    <a:spcPct val="135000"/>
                  </a:lnSpc>
                </a:pPr>
                <a:endParaRPr lang="en-SG" sz="2200" dirty="0"/>
              </a:p>
            </p:txBody>
          </p:sp>
        </mc:Choice>
        <mc:Fallback xmlns="">
          <p:sp>
            <p:nvSpPr>
              <p:cNvPr id="12" name="Text Placeholder 11">
                <a:extLst>
                  <a:ext uri="{FF2B5EF4-FFF2-40B4-BE49-F238E27FC236}">
                    <a16:creationId xmlns:a16="http://schemas.microsoft.com/office/drawing/2014/main" id="{C0863D78-CC97-664B-A0F1-BB13559960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668061" y="1253227"/>
                <a:ext cx="10855878" cy="5258972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itle 10">
            <a:extLst>
              <a:ext uri="{FF2B5EF4-FFF2-40B4-BE49-F238E27FC236}">
                <a16:creationId xmlns:a16="http://schemas.microsoft.com/office/drawing/2014/main" id="{F8C0E602-BC7A-3441-94E4-F1C6A03AB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241" y="208533"/>
            <a:ext cx="7553292" cy="424732"/>
          </a:xfrm>
        </p:spPr>
        <p:txBody>
          <a:bodyPr/>
          <a:lstStyle/>
          <a:p>
            <a:r>
              <a:rPr lang="en-SG" sz="2400" dirty="0">
                <a:ea typeface="Times New Roman" panose="02020603050405020304" pitchFamily="18" charset="0"/>
              </a:rPr>
              <a:t>SCCS: First Event Analysis Bias</a:t>
            </a:r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F6700D9-82DA-4715-B353-712D5FE056C8}"/>
              </a:ext>
            </a:extLst>
          </p:cNvPr>
          <p:cNvSpPr/>
          <p:nvPr/>
        </p:nvSpPr>
        <p:spPr>
          <a:xfrm>
            <a:off x="11009526" y="60611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3E609A8E-4E08-4E42-A047-58522EAC0441}" type="slidenum">
              <a:rPr lang="en-SG">
                <a:solidFill>
                  <a:schemeClr val="bg1">
                    <a:lumMod val="50000"/>
                  </a:schemeClr>
                </a:solidFill>
              </a:rPr>
              <a:pPr/>
              <a:t>8</a:t>
            </a:fld>
            <a:endParaRPr lang="en-SG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9596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6FA0-4881-DFCA-E133-711DEA108E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3. The Partitioned Analysis</a:t>
            </a:r>
          </a:p>
        </p:txBody>
      </p:sp>
    </p:spTree>
    <p:extLst>
      <p:ext uri="{BB962C8B-B14F-4D97-AF65-F5344CB8AC3E}">
        <p14:creationId xmlns:p14="http://schemas.microsoft.com/office/powerpoint/2010/main" val="2474928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E5C9C5721E24449B3F22508A744716" ma:contentTypeVersion="11" ma:contentTypeDescription="Create a new document." ma:contentTypeScope="" ma:versionID="03ea985f753b4844c41367bc9e64c520">
  <xsd:schema xmlns:xsd="http://www.w3.org/2001/XMLSchema" xmlns:xs="http://www.w3.org/2001/XMLSchema" xmlns:p="http://schemas.microsoft.com/office/2006/metadata/properties" xmlns:ns2="01bae6f5-1b18-49bf-9b3b-a0ff5462c26b" xmlns:ns3="eda9cf6b-830d-4c3b-859d-38270d49fdea" targetNamespace="http://schemas.microsoft.com/office/2006/metadata/properties" ma:root="true" ma:fieldsID="b2190547fb97ac4f25a10da48afd6ef4" ns2:_="" ns3:_="">
    <xsd:import namespace="01bae6f5-1b18-49bf-9b3b-a0ff5462c26b"/>
    <xsd:import namespace="eda9cf6b-830d-4c3b-859d-38270d49fde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bae6f5-1b18-49bf-9b3b-a0ff5462c2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a9cf6b-830d-4c3b-859d-38270d49fde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FC43D6A-C125-41DE-9144-ED006827D546}">
  <ds:schemaRefs>
    <ds:schemaRef ds:uri="http://purl.org/dc/terms/"/>
    <ds:schemaRef ds:uri="http://purl.org/dc/dcmitype/"/>
    <ds:schemaRef ds:uri="eda9cf6b-830d-4c3b-859d-38270d49fdea"/>
    <ds:schemaRef ds:uri="http://schemas.microsoft.com/office/2006/metadata/properties"/>
    <ds:schemaRef ds:uri="http://purl.org/dc/elements/1.1/"/>
    <ds:schemaRef ds:uri="http://schemas.microsoft.com/office/infopath/2007/PartnerControls"/>
    <ds:schemaRef ds:uri="01bae6f5-1b18-49bf-9b3b-a0ff5462c26b"/>
    <ds:schemaRef ds:uri="http://www.w3.org/XML/1998/namespace"/>
    <ds:schemaRef ds:uri="http://schemas.microsoft.com/office/2006/documentManagement/type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A77C9B59-B871-4350-A190-42D7206E23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1bae6f5-1b18-49bf-9b3b-a0ff5462c26b"/>
    <ds:schemaRef ds:uri="eda9cf6b-830d-4c3b-859d-38270d49fde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AA9BD9A-01EC-4821-93FE-753895AC393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7611</TotalTime>
  <Words>1862</Words>
  <Application>Microsoft Office PowerPoint</Application>
  <PresentationFormat>Widescreen</PresentationFormat>
  <Paragraphs>311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Arial Narrow</vt:lpstr>
      <vt:lpstr>Calibri</vt:lpstr>
      <vt:lpstr>Cambria Math</vt:lpstr>
      <vt:lpstr>Courier New</vt:lpstr>
      <vt:lpstr>Wingdings</vt:lpstr>
      <vt:lpstr>Office Theme</vt:lpstr>
      <vt:lpstr>Cutting the Gordian knot: Partitioned analysis of  Self-Controlled Case Series of non-rare recurrent events</vt:lpstr>
      <vt:lpstr>1. The Self-Controlled Case Series (SCCS)</vt:lpstr>
      <vt:lpstr>SCCS: Concept</vt:lpstr>
      <vt:lpstr>SCCS: All Event Analysis</vt:lpstr>
      <vt:lpstr>SCCS: All Event Analysis assumptions</vt:lpstr>
      <vt:lpstr>2. First Event Analysis Bias</vt:lpstr>
      <vt:lpstr>SCCS: First Event Analysis Bias</vt:lpstr>
      <vt:lpstr>SCCS: First Event Analysis Bias</vt:lpstr>
      <vt:lpstr>3. The Partitioned Analysis</vt:lpstr>
      <vt:lpstr>SCCS: Partitioned Analysis (Concept)</vt:lpstr>
      <vt:lpstr>SCCS: Partitioned Analysis (Method)</vt:lpstr>
      <vt:lpstr>SCCS: Partitioned Analysis (Method)</vt:lpstr>
      <vt:lpstr>SCCS: Partitioned Analysis (# of Partitions)</vt:lpstr>
      <vt:lpstr>SCCS: Simulation Results 1</vt:lpstr>
      <vt:lpstr>SCCS: Simulation Results 2</vt:lpstr>
      <vt:lpstr>Conclusions:</vt:lpstr>
      <vt:lpstr>Acknowledgements</vt:lpstr>
      <vt:lpstr>References</vt:lpstr>
      <vt:lpstr>PowerPoint Presentation</vt:lpstr>
      <vt:lpstr>Bias prediction with Λ ̈ (Bias2)</vt:lpstr>
      <vt:lpstr>Demonstration of Bias Reduction with Subpopulations</vt:lpstr>
      <vt:lpstr>Partitioned analysis with Subpopulations</vt:lpstr>
      <vt:lpstr>Partitioned analysis with Subpopulations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Comms</dc:creator>
  <cp:lastModifiedBy>Kenneth Lee</cp:lastModifiedBy>
  <cp:revision>484</cp:revision>
  <dcterms:created xsi:type="dcterms:W3CDTF">2020-12-04T07:54:00Z</dcterms:created>
  <dcterms:modified xsi:type="dcterms:W3CDTF">2023-09-03T21:43:01Z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0x0101004EE5C9C5721E24449B3F22508A744716</vt:lpwstr>
  </property>
</Properties>
</file>

<file path=docProps/thumbnail.jpeg>
</file>